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handoutMasterIdLst>
    <p:handoutMasterId r:id="rId21"/>
  </p:handoutMasterIdLst>
  <p:sldIdLst>
    <p:sldId id="256" r:id="rId2"/>
    <p:sldId id="257" r:id="rId3"/>
    <p:sldId id="278" r:id="rId4"/>
    <p:sldId id="279" r:id="rId5"/>
    <p:sldId id="280" r:id="rId6"/>
    <p:sldId id="281" r:id="rId7"/>
    <p:sldId id="282" r:id="rId8"/>
    <p:sldId id="271" r:id="rId9"/>
    <p:sldId id="272" r:id="rId10"/>
    <p:sldId id="273" r:id="rId11"/>
    <p:sldId id="274" r:id="rId12"/>
    <p:sldId id="275" r:id="rId13"/>
    <p:sldId id="276" r:id="rId14"/>
    <p:sldId id="260" r:id="rId15"/>
    <p:sldId id="266" r:id="rId16"/>
    <p:sldId id="261" r:id="rId17"/>
    <p:sldId id="262" r:id="rId18"/>
    <p:sldId id="26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A8403E-616E-9642-B2E7-D2AAF5A770CC}" type="doc">
      <dgm:prSet loTypeId="urn:microsoft.com/office/officeart/2005/8/layout/vList6" loCatId="process" qsTypeId="urn:microsoft.com/office/officeart/2005/8/quickstyle/simple4" qsCatId="simple" csTypeId="urn:microsoft.com/office/officeart/2005/8/colors/accent1_2" csCatId="accent1" phldr="1"/>
      <dgm:spPr/>
      <dgm:t>
        <a:bodyPr/>
        <a:lstStyle/>
        <a:p>
          <a:endParaRPr lang="en-US"/>
        </a:p>
      </dgm:t>
    </dgm:pt>
    <dgm:pt modelId="{AA949A98-B2D5-A644-B758-5EE006C1C104}">
      <dgm:prSet phldrT="[Text]"/>
      <dgm:spPr/>
      <dgm:t>
        <a:bodyPr/>
        <a:lstStyle/>
        <a:p>
          <a:r>
            <a:rPr lang="en-US" dirty="0"/>
            <a:t>Identity Foreclosure</a:t>
          </a:r>
        </a:p>
      </dgm:t>
    </dgm:pt>
    <dgm:pt modelId="{10B777D9-7205-544A-8116-E1FDB2A19EFF}" type="parTrans" cxnId="{DBFE49FF-F463-0148-A7E4-9B870CCA32CC}">
      <dgm:prSet/>
      <dgm:spPr/>
      <dgm:t>
        <a:bodyPr/>
        <a:lstStyle/>
        <a:p>
          <a:endParaRPr lang="en-US"/>
        </a:p>
      </dgm:t>
    </dgm:pt>
    <dgm:pt modelId="{AE9F96BD-07F0-6044-BDA9-26B0BC4D4B02}" type="sibTrans" cxnId="{DBFE49FF-F463-0148-A7E4-9B870CCA32CC}">
      <dgm:prSet/>
      <dgm:spPr/>
      <dgm:t>
        <a:bodyPr/>
        <a:lstStyle/>
        <a:p>
          <a:endParaRPr lang="en-US"/>
        </a:p>
      </dgm:t>
    </dgm:pt>
    <dgm:pt modelId="{B1AEEF43-F647-3E41-BD56-784F5571A96D}">
      <dgm:prSet phldrT="[Text]"/>
      <dgm:spPr/>
      <dgm:t>
        <a:bodyPr/>
        <a:lstStyle/>
        <a:p>
          <a:r>
            <a:rPr lang="en-US" dirty="0" smtClean="0"/>
            <a:t>Absence of an Identity Exploration</a:t>
          </a:r>
          <a:endParaRPr lang="en-US" dirty="0"/>
        </a:p>
      </dgm:t>
    </dgm:pt>
    <dgm:pt modelId="{35205DEE-F965-CA49-8C29-3028A1345DFC}" type="parTrans" cxnId="{2673AEB0-D208-2C48-B699-1A49AD4BCF47}">
      <dgm:prSet/>
      <dgm:spPr/>
      <dgm:t>
        <a:bodyPr/>
        <a:lstStyle/>
        <a:p>
          <a:endParaRPr lang="en-US"/>
        </a:p>
      </dgm:t>
    </dgm:pt>
    <dgm:pt modelId="{A15AE3F1-C4F1-3A42-B263-229E884991A5}" type="sibTrans" cxnId="{2673AEB0-D208-2C48-B699-1A49AD4BCF47}">
      <dgm:prSet/>
      <dgm:spPr/>
      <dgm:t>
        <a:bodyPr/>
        <a:lstStyle/>
        <a:p>
          <a:endParaRPr lang="en-US"/>
        </a:p>
      </dgm:t>
    </dgm:pt>
    <dgm:pt modelId="{3F11DA71-BD6B-3340-AA2C-F1F756EFB4FB}">
      <dgm:prSet phldrT="[Text]"/>
      <dgm:spPr/>
      <dgm:t>
        <a:bodyPr/>
        <a:lstStyle/>
        <a:p>
          <a:r>
            <a:rPr lang="en-US" dirty="0" smtClean="0"/>
            <a:t>Commitment to an Identity</a:t>
          </a:r>
          <a:endParaRPr lang="en-US" dirty="0"/>
        </a:p>
      </dgm:t>
    </dgm:pt>
    <dgm:pt modelId="{57AD6213-F502-194D-8963-783E7900EFF8}" type="parTrans" cxnId="{219F7859-6D74-414F-B623-E5CE4928745A}">
      <dgm:prSet/>
      <dgm:spPr/>
      <dgm:t>
        <a:bodyPr/>
        <a:lstStyle/>
        <a:p>
          <a:endParaRPr lang="en-US"/>
        </a:p>
      </dgm:t>
    </dgm:pt>
    <dgm:pt modelId="{B5B2B374-FCFA-4245-AE51-9BFA68484F20}" type="sibTrans" cxnId="{219F7859-6D74-414F-B623-E5CE4928745A}">
      <dgm:prSet/>
      <dgm:spPr/>
      <dgm:t>
        <a:bodyPr/>
        <a:lstStyle/>
        <a:p>
          <a:endParaRPr lang="en-US"/>
        </a:p>
      </dgm:t>
    </dgm:pt>
    <dgm:pt modelId="{F0BD3AE5-FCA6-6E46-BB4C-8DC605E2DBBA}">
      <dgm:prSet phldrT="[Text]"/>
      <dgm:spPr/>
      <dgm:t>
        <a:bodyPr/>
        <a:lstStyle/>
        <a:p>
          <a:r>
            <a:rPr lang="en-US" dirty="0"/>
            <a:t>Identity Diffusion</a:t>
          </a:r>
        </a:p>
      </dgm:t>
    </dgm:pt>
    <dgm:pt modelId="{F1060136-B53F-0E46-BA5D-C5A0D9CF3D1D}" type="parTrans" cxnId="{13FA189C-1F15-664C-9117-9EA3011C3ED3}">
      <dgm:prSet/>
      <dgm:spPr/>
      <dgm:t>
        <a:bodyPr/>
        <a:lstStyle/>
        <a:p>
          <a:endParaRPr lang="en-US"/>
        </a:p>
      </dgm:t>
    </dgm:pt>
    <dgm:pt modelId="{BE24A790-78FA-2346-917B-D5C5AE2D4554}" type="sibTrans" cxnId="{13FA189C-1F15-664C-9117-9EA3011C3ED3}">
      <dgm:prSet/>
      <dgm:spPr/>
      <dgm:t>
        <a:bodyPr/>
        <a:lstStyle/>
        <a:p>
          <a:endParaRPr lang="en-US"/>
        </a:p>
      </dgm:t>
    </dgm:pt>
    <dgm:pt modelId="{D2480998-0647-0B4B-A808-05ED56C514C8}">
      <dgm:prSet phldrT="[Text]"/>
      <dgm:spPr/>
      <dgm:t>
        <a:bodyPr/>
        <a:lstStyle/>
        <a:p>
          <a:r>
            <a:rPr lang="en-US" dirty="0" smtClean="0"/>
            <a:t>Absence of an Identity Exploration</a:t>
          </a:r>
          <a:endParaRPr lang="en-US" dirty="0"/>
        </a:p>
      </dgm:t>
    </dgm:pt>
    <dgm:pt modelId="{9FB1A2A9-C357-F446-A4BE-AD4F5BACFF19}" type="parTrans" cxnId="{57B98089-6929-FF41-B340-F5C8284E7A58}">
      <dgm:prSet/>
      <dgm:spPr/>
      <dgm:t>
        <a:bodyPr/>
        <a:lstStyle/>
        <a:p>
          <a:endParaRPr lang="en-US"/>
        </a:p>
      </dgm:t>
    </dgm:pt>
    <dgm:pt modelId="{E9AF94B1-7DF2-5A43-A453-26063A321EAD}" type="sibTrans" cxnId="{57B98089-6929-FF41-B340-F5C8284E7A58}">
      <dgm:prSet/>
      <dgm:spPr/>
      <dgm:t>
        <a:bodyPr/>
        <a:lstStyle/>
        <a:p>
          <a:endParaRPr lang="en-US"/>
        </a:p>
      </dgm:t>
    </dgm:pt>
    <dgm:pt modelId="{51AA160D-3CD9-5841-BD0C-C507F4F0C320}">
      <dgm:prSet phldrT="[Text]"/>
      <dgm:spPr/>
      <dgm:t>
        <a:bodyPr/>
        <a:lstStyle/>
        <a:p>
          <a:r>
            <a:rPr lang="en-US" dirty="0" smtClean="0"/>
            <a:t>Absence of an Identity Commitment</a:t>
          </a:r>
          <a:endParaRPr lang="en-US" dirty="0"/>
        </a:p>
      </dgm:t>
    </dgm:pt>
    <dgm:pt modelId="{CC36EACC-256D-EF4B-869E-6B0921DD217A}" type="parTrans" cxnId="{8D5EF978-613A-6D4C-AF92-B2287C3304B9}">
      <dgm:prSet/>
      <dgm:spPr/>
      <dgm:t>
        <a:bodyPr/>
        <a:lstStyle/>
        <a:p>
          <a:endParaRPr lang="en-US"/>
        </a:p>
      </dgm:t>
    </dgm:pt>
    <dgm:pt modelId="{2968C036-F11E-8E4F-8250-EDB054C285E3}" type="sibTrans" cxnId="{8D5EF978-613A-6D4C-AF92-B2287C3304B9}">
      <dgm:prSet/>
      <dgm:spPr/>
      <dgm:t>
        <a:bodyPr/>
        <a:lstStyle/>
        <a:p>
          <a:endParaRPr lang="en-US"/>
        </a:p>
      </dgm:t>
    </dgm:pt>
    <dgm:pt modelId="{871B65CF-3221-E84C-99E5-459099E49C22}" type="pres">
      <dgm:prSet presAssocID="{BEA8403E-616E-9642-B2E7-D2AAF5A770CC}" presName="Name0" presStyleCnt="0">
        <dgm:presLayoutVars>
          <dgm:dir/>
          <dgm:animLvl val="lvl"/>
          <dgm:resizeHandles/>
        </dgm:presLayoutVars>
      </dgm:prSet>
      <dgm:spPr/>
      <dgm:t>
        <a:bodyPr/>
        <a:lstStyle/>
        <a:p>
          <a:endParaRPr lang="en-US"/>
        </a:p>
      </dgm:t>
    </dgm:pt>
    <dgm:pt modelId="{FA50490B-ADB5-D84B-88B9-96AD36EFEB5E}" type="pres">
      <dgm:prSet presAssocID="{AA949A98-B2D5-A644-B758-5EE006C1C104}" presName="linNode" presStyleCnt="0"/>
      <dgm:spPr/>
    </dgm:pt>
    <dgm:pt modelId="{CD1B8138-2729-8C4F-9FE4-02D2D9EB8179}" type="pres">
      <dgm:prSet presAssocID="{AA949A98-B2D5-A644-B758-5EE006C1C104}" presName="parentShp" presStyleLbl="node1" presStyleIdx="0" presStyleCnt="2">
        <dgm:presLayoutVars>
          <dgm:bulletEnabled val="1"/>
        </dgm:presLayoutVars>
      </dgm:prSet>
      <dgm:spPr/>
      <dgm:t>
        <a:bodyPr/>
        <a:lstStyle/>
        <a:p>
          <a:endParaRPr lang="en-US"/>
        </a:p>
      </dgm:t>
    </dgm:pt>
    <dgm:pt modelId="{C8BB6C31-40F9-CF4C-82C9-429C8CD2C548}" type="pres">
      <dgm:prSet presAssocID="{AA949A98-B2D5-A644-B758-5EE006C1C104}" presName="childShp" presStyleLbl="bgAccFollowNode1" presStyleIdx="0" presStyleCnt="2">
        <dgm:presLayoutVars>
          <dgm:bulletEnabled val="1"/>
        </dgm:presLayoutVars>
      </dgm:prSet>
      <dgm:spPr/>
      <dgm:t>
        <a:bodyPr/>
        <a:lstStyle/>
        <a:p>
          <a:endParaRPr lang="en-US"/>
        </a:p>
      </dgm:t>
    </dgm:pt>
    <dgm:pt modelId="{1293634E-66D8-6B4A-BFCC-38E92872717B}" type="pres">
      <dgm:prSet presAssocID="{AE9F96BD-07F0-6044-BDA9-26B0BC4D4B02}" presName="spacing" presStyleCnt="0"/>
      <dgm:spPr/>
    </dgm:pt>
    <dgm:pt modelId="{A88E5300-7C9B-C240-958B-919B2D5569DA}" type="pres">
      <dgm:prSet presAssocID="{F0BD3AE5-FCA6-6E46-BB4C-8DC605E2DBBA}" presName="linNode" presStyleCnt="0"/>
      <dgm:spPr/>
    </dgm:pt>
    <dgm:pt modelId="{0B91887C-085A-F34F-B144-1DF7D528C922}" type="pres">
      <dgm:prSet presAssocID="{F0BD3AE5-FCA6-6E46-BB4C-8DC605E2DBBA}" presName="parentShp" presStyleLbl="node1" presStyleIdx="1" presStyleCnt="2">
        <dgm:presLayoutVars>
          <dgm:bulletEnabled val="1"/>
        </dgm:presLayoutVars>
      </dgm:prSet>
      <dgm:spPr/>
      <dgm:t>
        <a:bodyPr/>
        <a:lstStyle/>
        <a:p>
          <a:endParaRPr lang="en-US"/>
        </a:p>
      </dgm:t>
    </dgm:pt>
    <dgm:pt modelId="{D7C801F6-46E6-5F4B-B304-BB6B55233225}" type="pres">
      <dgm:prSet presAssocID="{F0BD3AE5-FCA6-6E46-BB4C-8DC605E2DBBA}" presName="childShp" presStyleLbl="bgAccFollowNode1" presStyleIdx="1" presStyleCnt="2">
        <dgm:presLayoutVars>
          <dgm:bulletEnabled val="1"/>
        </dgm:presLayoutVars>
      </dgm:prSet>
      <dgm:spPr/>
      <dgm:t>
        <a:bodyPr/>
        <a:lstStyle/>
        <a:p>
          <a:endParaRPr lang="en-US"/>
        </a:p>
      </dgm:t>
    </dgm:pt>
  </dgm:ptLst>
  <dgm:cxnLst>
    <dgm:cxn modelId="{B5E0A47F-B36C-BD41-B275-F4FA89E56B30}" type="presOf" srcId="{AA949A98-B2D5-A644-B758-5EE006C1C104}" destId="{CD1B8138-2729-8C4F-9FE4-02D2D9EB8179}" srcOrd="0" destOrd="0" presId="urn:microsoft.com/office/officeart/2005/8/layout/vList6"/>
    <dgm:cxn modelId="{57B98089-6929-FF41-B340-F5C8284E7A58}" srcId="{F0BD3AE5-FCA6-6E46-BB4C-8DC605E2DBBA}" destId="{D2480998-0647-0B4B-A808-05ED56C514C8}" srcOrd="0" destOrd="0" parTransId="{9FB1A2A9-C357-F446-A4BE-AD4F5BACFF19}" sibTransId="{E9AF94B1-7DF2-5A43-A453-26063A321EAD}"/>
    <dgm:cxn modelId="{DBFE49FF-F463-0148-A7E4-9B870CCA32CC}" srcId="{BEA8403E-616E-9642-B2E7-D2AAF5A770CC}" destId="{AA949A98-B2D5-A644-B758-5EE006C1C104}" srcOrd="0" destOrd="0" parTransId="{10B777D9-7205-544A-8116-E1FDB2A19EFF}" sibTransId="{AE9F96BD-07F0-6044-BDA9-26B0BC4D4B02}"/>
    <dgm:cxn modelId="{219F7859-6D74-414F-B623-E5CE4928745A}" srcId="{AA949A98-B2D5-A644-B758-5EE006C1C104}" destId="{3F11DA71-BD6B-3340-AA2C-F1F756EFB4FB}" srcOrd="1" destOrd="0" parTransId="{57AD6213-F502-194D-8963-783E7900EFF8}" sibTransId="{B5B2B374-FCFA-4245-AE51-9BFA68484F20}"/>
    <dgm:cxn modelId="{F16A5852-B2EB-F244-B545-DF44F866B6C0}" type="presOf" srcId="{B1AEEF43-F647-3E41-BD56-784F5571A96D}" destId="{C8BB6C31-40F9-CF4C-82C9-429C8CD2C548}" srcOrd="0" destOrd="0" presId="urn:microsoft.com/office/officeart/2005/8/layout/vList6"/>
    <dgm:cxn modelId="{D077C045-A84D-B345-B354-9452FD851A38}" type="presOf" srcId="{D2480998-0647-0B4B-A808-05ED56C514C8}" destId="{D7C801F6-46E6-5F4B-B304-BB6B55233225}" srcOrd="0" destOrd="0" presId="urn:microsoft.com/office/officeart/2005/8/layout/vList6"/>
    <dgm:cxn modelId="{2673AEB0-D208-2C48-B699-1A49AD4BCF47}" srcId="{AA949A98-B2D5-A644-B758-5EE006C1C104}" destId="{B1AEEF43-F647-3E41-BD56-784F5571A96D}" srcOrd="0" destOrd="0" parTransId="{35205DEE-F965-CA49-8C29-3028A1345DFC}" sibTransId="{A15AE3F1-C4F1-3A42-B263-229E884991A5}"/>
    <dgm:cxn modelId="{8D5EF978-613A-6D4C-AF92-B2287C3304B9}" srcId="{F0BD3AE5-FCA6-6E46-BB4C-8DC605E2DBBA}" destId="{51AA160D-3CD9-5841-BD0C-C507F4F0C320}" srcOrd="1" destOrd="0" parTransId="{CC36EACC-256D-EF4B-869E-6B0921DD217A}" sibTransId="{2968C036-F11E-8E4F-8250-EDB054C285E3}"/>
    <dgm:cxn modelId="{C7AA0FB6-F52D-954C-A153-A62069B23550}" type="presOf" srcId="{3F11DA71-BD6B-3340-AA2C-F1F756EFB4FB}" destId="{C8BB6C31-40F9-CF4C-82C9-429C8CD2C548}" srcOrd="0" destOrd="1" presId="urn:microsoft.com/office/officeart/2005/8/layout/vList6"/>
    <dgm:cxn modelId="{A4C05653-1EBE-154F-8C70-12FEB413E226}" type="presOf" srcId="{51AA160D-3CD9-5841-BD0C-C507F4F0C320}" destId="{D7C801F6-46E6-5F4B-B304-BB6B55233225}" srcOrd="0" destOrd="1" presId="urn:microsoft.com/office/officeart/2005/8/layout/vList6"/>
    <dgm:cxn modelId="{13FA189C-1F15-664C-9117-9EA3011C3ED3}" srcId="{BEA8403E-616E-9642-B2E7-D2AAF5A770CC}" destId="{F0BD3AE5-FCA6-6E46-BB4C-8DC605E2DBBA}" srcOrd="1" destOrd="0" parTransId="{F1060136-B53F-0E46-BA5D-C5A0D9CF3D1D}" sibTransId="{BE24A790-78FA-2346-917B-D5C5AE2D4554}"/>
    <dgm:cxn modelId="{CEF89775-1B69-FE40-9EB1-A70DEBEF32E5}" type="presOf" srcId="{BEA8403E-616E-9642-B2E7-D2AAF5A770CC}" destId="{871B65CF-3221-E84C-99E5-459099E49C22}" srcOrd="0" destOrd="0" presId="urn:microsoft.com/office/officeart/2005/8/layout/vList6"/>
    <dgm:cxn modelId="{258B756B-812E-1847-852D-E9476B6C2AD9}" type="presOf" srcId="{F0BD3AE5-FCA6-6E46-BB4C-8DC605E2DBBA}" destId="{0B91887C-085A-F34F-B144-1DF7D528C922}" srcOrd="0" destOrd="0" presId="urn:microsoft.com/office/officeart/2005/8/layout/vList6"/>
    <dgm:cxn modelId="{9F12CB45-C219-C942-859E-2FF040FA8E71}" type="presParOf" srcId="{871B65CF-3221-E84C-99E5-459099E49C22}" destId="{FA50490B-ADB5-D84B-88B9-96AD36EFEB5E}" srcOrd="0" destOrd="0" presId="urn:microsoft.com/office/officeart/2005/8/layout/vList6"/>
    <dgm:cxn modelId="{41780E38-4E07-EA43-9D28-F923083C5C4B}" type="presParOf" srcId="{FA50490B-ADB5-D84B-88B9-96AD36EFEB5E}" destId="{CD1B8138-2729-8C4F-9FE4-02D2D9EB8179}" srcOrd="0" destOrd="0" presId="urn:microsoft.com/office/officeart/2005/8/layout/vList6"/>
    <dgm:cxn modelId="{E20F5649-F12F-984E-B9CD-7F56563242B9}" type="presParOf" srcId="{FA50490B-ADB5-D84B-88B9-96AD36EFEB5E}" destId="{C8BB6C31-40F9-CF4C-82C9-429C8CD2C548}" srcOrd="1" destOrd="0" presId="urn:microsoft.com/office/officeart/2005/8/layout/vList6"/>
    <dgm:cxn modelId="{137F9DCB-F13F-CE43-A027-416E23CE49EE}" type="presParOf" srcId="{871B65CF-3221-E84C-99E5-459099E49C22}" destId="{1293634E-66D8-6B4A-BFCC-38E92872717B}" srcOrd="1" destOrd="0" presId="urn:microsoft.com/office/officeart/2005/8/layout/vList6"/>
    <dgm:cxn modelId="{FD0AC3DC-A1C4-3842-9597-905ECCC26B94}" type="presParOf" srcId="{871B65CF-3221-E84C-99E5-459099E49C22}" destId="{A88E5300-7C9B-C240-958B-919B2D5569DA}" srcOrd="2" destOrd="0" presId="urn:microsoft.com/office/officeart/2005/8/layout/vList6"/>
    <dgm:cxn modelId="{E84D593A-4748-C84E-8E52-857479F87451}" type="presParOf" srcId="{A88E5300-7C9B-C240-958B-919B2D5569DA}" destId="{0B91887C-085A-F34F-B144-1DF7D528C922}" srcOrd="0" destOrd="0" presId="urn:microsoft.com/office/officeart/2005/8/layout/vList6"/>
    <dgm:cxn modelId="{21EFBAFB-2348-F74A-B1EE-17EC7B2CBD4D}" type="presParOf" srcId="{A88E5300-7C9B-C240-958B-919B2D5569DA}" destId="{D7C801F6-46E6-5F4B-B304-BB6B5523322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D9FFAB-D568-3E4D-A53D-B8C90B540479}" type="datetimeFigureOut">
              <a:rPr lang="en-US" smtClean="0"/>
              <a:pPr/>
              <a:t>4/15/2013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5BB6E0-99F7-BA48-AC21-F67B7B9FC787}" type="slidenum">
              <a:rPr lang="en-US" smtClean="0"/>
              <a:pPr/>
              <a:t>‹#›</a:t>
            </a:fld>
            <a:endParaRPr lang="en-US"/>
          </a:p>
        </p:txBody>
      </p:sp>
    </p:spTree>
    <p:extLst>
      <p:ext uri="{BB962C8B-B14F-4D97-AF65-F5344CB8AC3E}">
        <p14:creationId xmlns:p14="http://schemas.microsoft.com/office/powerpoint/2010/main" val="2976049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692D97-6174-CE40-9483-BF19A68AF8AC}" type="datetimeFigureOut">
              <a:rPr lang="en-US" smtClean="0"/>
              <a:pPr/>
              <a:t>4/15/2013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4C6C7C-2757-0740-B5CA-20F8FD32DBCC}" type="slidenum">
              <a:rPr lang="en-US" smtClean="0"/>
              <a:pPr/>
              <a:t>‹#›</a:t>
            </a:fld>
            <a:endParaRPr lang="en-US"/>
          </a:p>
        </p:txBody>
      </p:sp>
    </p:spTree>
    <p:extLst>
      <p:ext uri="{BB962C8B-B14F-4D97-AF65-F5344CB8AC3E}">
        <p14:creationId xmlns:p14="http://schemas.microsoft.com/office/powerpoint/2010/main" val="11649976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28195C-D603-BA40-BDB3-237F3E496DAA}" type="slidenum">
              <a:rPr lang="en-US" smtClean="0"/>
              <a:pPr/>
              <a:t>8</a:t>
            </a:fld>
            <a:endParaRPr lang="en-US"/>
          </a:p>
        </p:txBody>
      </p:sp>
    </p:spTree>
    <p:extLst>
      <p:ext uri="{BB962C8B-B14F-4D97-AF65-F5344CB8AC3E}">
        <p14:creationId xmlns:p14="http://schemas.microsoft.com/office/powerpoint/2010/main" val="2155803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28195C-D603-BA40-BDB3-237F3E496DAA}" type="slidenum">
              <a:rPr lang="en-US" smtClean="0"/>
              <a:pPr/>
              <a:t>13</a:t>
            </a:fld>
            <a:endParaRPr lang="en-US"/>
          </a:p>
        </p:txBody>
      </p:sp>
    </p:spTree>
    <p:extLst>
      <p:ext uri="{BB962C8B-B14F-4D97-AF65-F5344CB8AC3E}">
        <p14:creationId xmlns:p14="http://schemas.microsoft.com/office/powerpoint/2010/main" val="21356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6A1C74F-A70F-1947-8C50-0ECC08E4BEC0}" type="datetimeFigureOut">
              <a:rPr lang="en-US" smtClean="0"/>
              <a:pPr/>
              <a:t>4/15/2013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C469BE5-4DF5-3645-9593-165DD1EDD6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A1C74F-A70F-1947-8C50-0ECC08E4BEC0}"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69BE5-4DF5-3645-9593-165DD1EDD6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A1C74F-A70F-1947-8C50-0ECC08E4BEC0}"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69BE5-4DF5-3645-9593-165DD1EDD6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A1C74F-A70F-1947-8C50-0ECC08E4BEC0}"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69BE5-4DF5-3645-9593-165DD1EDD6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A1C74F-A70F-1947-8C50-0ECC08E4BEC0}"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69BE5-4DF5-3645-9593-165DD1EDD6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A1C74F-A70F-1947-8C50-0ECC08E4BEC0}"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69BE5-4DF5-3645-9593-165DD1EDD6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6A1C74F-A70F-1947-8C50-0ECC08E4BEC0}" type="datetimeFigureOut">
              <a:rPr lang="en-US" smtClean="0"/>
              <a:pPr/>
              <a:t>4/15/2013</a:t>
            </a:fld>
            <a:endParaRPr lang="en-US"/>
          </a:p>
        </p:txBody>
      </p:sp>
      <p:sp>
        <p:nvSpPr>
          <p:cNvPr id="27" name="Slide Number Placeholder 26"/>
          <p:cNvSpPr>
            <a:spLocks noGrp="1"/>
          </p:cNvSpPr>
          <p:nvPr>
            <p:ph type="sldNum" sz="quarter" idx="11"/>
          </p:nvPr>
        </p:nvSpPr>
        <p:spPr/>
        <p:txBody>
          <a:bodyPr rtlCol="0"/>
          <a:lstStyle/>
          <a:p>
            <a:fld id="{9C469BE5-4DF5-3645-9593-165DD1EDD66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6A1C74F-A70F-1947-8C50-0ECC08E4BEC0}" type="datetimeFigureOut">
              <a:rPr lang="en-US" smtClean="0"/>
              <a:pPr/>
              <a:t>4/15/2013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C469BE5-4DF5-3645-9593-165DD1EDD6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1C74F-A70F-1947-8C50-0ECC08E4BEC0}" type="datetimeFigureOut">
              <a:rPr lang="en-US" smtClean="0"/>
              <a:pPr/>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69BE5-4DF5-3645-9593-165DD1EDD6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6A1C74F-A70F-1947-8C50-0ECC08E4BEC0}"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69BE5-4DF5-3645-9593-165DD1EDD6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6A1C74F-A70F-1947-8C50-0ECC08E4BEC0}"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69BE5-4DF5-3645-9593-165DD1EDD6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6A1C74F-A70F-1947-8C50-0ECC08E4BEC0}" type="datetimeFigureOut">
              <a:rPr lang="en-US" smtClean="0"/>
              <a:pPr/>
              <a:t>4/15/2013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C469BE5-4DF5-3645-9593-165DD1EDD6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4371" y="126085"/>
            <a:ext cx="8458200" cy="3035953"/>
          </a:xfrm>
        </p:spPr>
        <p:txBody>
          <a:bodyPr>
            <a:normAutofit fontScale="90000"/>
          </a:bodyPr>
          <a:lstStyle/>
          <a:p>
            <a:r>
              <a:rPr lang="en-US" b="1" dirty="0" smtClean="0"/>
              <a:t/>
            </a:r>
            <a:br>
              <a:rPr lang="en-US" b="1" dirty="0" smtClean="0"/>
            </a:br>
            <a:r>
              <a:rPr lang="en-US" b="1" dirty="0" smtClean="0"/>
              <a:t/>
            </a:r>
            <a:br>
              <a:rPr lang="en-US" b="1" dirty="0" smtClean="0"/>
            </a:br>
            <a:r>
              <a:rPr lang="en-US" sz="3500" dirty="0" smtClean="0">
                <a:latin typeface="Times New Roman" panose="02020603050405020304" pitchFamily="18" charset="0"/>
                <a:cs typeface="Times New Roman" panose="02020603050405020304" pitchFamily="18" charset="0"/>
              </a:rPr>
              <a:t>James Marcia’s </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Identity Development Statuses: </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Implications for Career Counselors in Louisiana</a:t>
            </a:r>
            <a:r>
              <a:rPr lang="en-US" dirty="0" smtClean="0"/>
              <a:t/>
            </a:r>
            <a:br>
              <a:rPr lang="en-US" dirty="0" smtClean="0"/>
            </a:br>
            <a:endParaRPr lang="en-US" dirty="0"/>
          </a:p>
        </p:txBody>
      </p:sp>
      <p:sp>
        <p:nvSpPr>
          <p:cNvPr id="3" name="Subtitle 2"/>
          <p:cNvSpPr>
            <a:spLocks noGrp="1"/>
          </p:cNvSpPr>
          <p:nvPr>
            <p:ph type="subTitle" idx="1"/>
          </p:nvPr>
        </p:nvSpPr>
        <p:spPr>
          <a:xfrm>
            <a:off x="457200" y="4399033"/>
            <a:ext cx="6592346" cy="1752600"/>
          </a:xfrm>
        </p:spPr>
        <p:txBody>
          <a:bodyPr>
            <a:normAutofit fontScale="92500" lnSpcReduction="10000"/>
          </a:bodyPr>
          <a:lstStyle/>
          <a:p>
            <a:r>
              <a:rPr lang="en-US" dirty="0" smtClean="0">
                <a:solidFill>
                  <a:schemeClr val="tx1"/>
                </a:solidFill>
                <a:latin typeface="Times New Roman"/>
              </a:rPr>
              <a:t>Dwayne Jacobs, MS</a:t>
            </a:r>
          </a:p>
          <a:p>
            <a:r>
              <a:rPr lang="en-US" dirty="0" smtClean="0">
                <a:solidFill>
                  <a:schemeClr val="tx1"/>
                </a:solidFill>
                <a:latin typeface="Times New Roman"/>
              </a:rPr>
              <a:t>Doctoral Student</a:t>
            </a:r>
          </a:p>
          <a:p>
            <a:r>
              <a:rPr lang="en-US" dirty="0" smtClean="0">
                <a:solidFill>
                  <a:schemeClr val="tx1"/>
                </a:solidFill>
                <a:latin typeface="Times New Roman"/>
              </a:rPr>
              <a:t>University of New Orleans</a:t>
            </a:r>
          </a:p>
          <a:p>
            <a:r>
              <a:rPr lang="en-US" dirty="0" smtClean="0">
                <a:solidFill>
                  <a:schemeClr val="tx1"/>
                </a:solidFill>
                <a:latin typeface="Times New Roman"/>
              </a:rPr>
              <a:t>Louisiana </a:t>
            </a:r>
            <a:r>
              <a:rPr lang="en-US" dirty="0" smtClean="0">
                <a:solidFill>
                  <a:schemeClr val="tx1"/>
                </a:solidFill>
                <a:latin typeface="Times New Roman"/>
              </a:rPr>
              <a:t>Career </a:t>
            </a:r>
            <a:r>
              <a:rPr lang="en-US" dirty="0" smtClean="0">
                <a:solidFill>
                  <a:schemeClr val="tx1"/>
                </a:solidFill>
                <a:latin typeface="Times New Roman"/>
              </a:rPr>
              <a:t>Development Association</a:t>
            </a:r>
          </a:p>
          <a:p>
            <a:r>
              <a:rPr lang="en-US" dirty="0" smtClean="0">
                <a:solidFill>
                  <a:schemeClr val="tx1"/>
                </a:solidFill>
                <a:latin typeface="Times New Roman"/>
              </a:rPr>
              <a:t>Spring 2013 Annual Conference</a:t>
            </a:r>
            <a:endParaRPr lang="en-US" dirty="0">
              <a:solidFill>
                <a:schemeClr val="tx1"/>
              </a:solidFill>
              <a:latin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680" y="733568"/>
            <a:ext cx="8229600" cy="1066800"/>
          </a:xfrm>
        </p:spPr>
        <p:txBody>
          <a:bodyPr>
            <a:normAutofit/>
          </a:bodyPr>
          <a:lstStyle/>
          <a:p>
            <a:r>
              <a:rPr lang="en-US" sz="3200" dirty="0" smtClean="0">
                <a:solidFill>
                  <a:schemeClr val="tx1"/>
                </a:solidFill>
                <a:latin typeface="Times New Roman"/>
              </a:rPr>
              <a:t>Pilot Results</a:t>
            </a:r>
            <a:endParaRPr lang="en-US" sz="3200" dirty="0">
              <a:solidFill>
                <a:schemeClr val="tx1"/>
              </a:solidFill>
              <a:latin typeface="Times New Roman"/>
            </a:endParaRPr>
          </a:p>
        </p:txBody>
      </p:sp>
      <p:sp>
        <p:nvSpPr>
          <p:cNvPr id="3" name="Content Placeholder 2"/>
          <p:cNvSpPr>
            <a:spLocks noGrp="1"/>
          </p:cNvSpPr>
          <p:nvPr>
            <p:ph idx="1"/>
          </p:nvPr>
        </p:nvSpPr>
        <p:spPr/>
        <p:txBody>
          <a:bodyPr>
            <a:normAutofit/>
          </a:bodyPr>
          <a:lstStyle/>
          <a:p>
            <a:pPr lvl="0">
              <a:buNone/>
            </a:pPr>
            <a:r>
              <a:rPr lang="en-US" i="1" dirty="0" smtClean="0"/>
              <a:t>   </a:t>
            </a:r>
            <a:r>
              <a:rPr lang="en-US" sz="2200" dirty="0" smtClean="0">
                <a:latin typeface="Times New Roman"/>
              </a:rPr>
              <a:t>All interviews exhibited experiences of difficulties choosing or maintaining an occupational identity as described by Erikson:</a:t>
            </a:r>
          </a:p>
          <a:p>
            <a:r>
              <a:rPr lang="en-US" sz="2200" dirty="0" smtClean="0">
                <a:latin typeface="Times New Roman"/>
              </a:rPr>
              <a:t>"It wasn't really until after I graduated from college and started working as a lawyer that I wasn't very happy working as a lawyer.” </a:t>
            </a:r>
          </a:p>
          <a:p>
            <a:r>
              <a:rPr lang="en-US" sz="2200" dirty="0" smtClean="0">
                <a:latin typeface="Times New Roman"/>
              </a:rPr>
              <a:t>“Well my first thought, I wanted to be a veterinarian.  And so I went off to college for my first year of prerequisites; did not like it.” </a:t>
            </a:r>
          </a:p>
          <a:p>
            <a:pPr lvl="0"/>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680" y="692616"/>
            <a:ext cx="8229600" cy="1066800"/>
          </a:xfrm>
        </p:spPr>
        <p:txBody>
          <a:bodyPr>
            <a:normAutofit/>
          </a:bodyPr>
          <a:lstStyle/>
          <a:p>
            <a:r>
              <a:rPr lang="en-US" sz="3200" dirty="0" smtClean="0">
                <a:solidFill>
                  <a:schemeClr val="tx1"/>
                </a:solidFill>
                <a:latin typeface="Times New Roman"/>
              </a:rPr>
              <a:t>Pilot Results</a:t>
            </a:r>
            <a:endParaRPr lang="en-US" sz="3200" dirty="0">
              <a:solidFill>
                <a:schemeClr val="tx1"/>
              </a:solidFill>
              <a:latin typeface="Times New Roman"/>
            </a:endParaRPr>
          </a:p>
        </p:txBody>
      </p:sp>
      <p:sp>
        <p:nvSpPr>
          <p:cNvPr id="3" name="Content Placeholder 2"/>
          <p:cNvSpPr>
            <a:spLocks noGrp="1"/>
          </p:cNvSpPr>
          <p:nvPr>
            <p:ph idx="1"/>
          </p:nvPr>
        </p:nvSpPr>
        <p:spPr/>
        <p:txBody>
          <a:bodyPr>
            <a:normAutofit/>
          </a:bodyPr>
          <a:lstStyle/>
          <a:p>
            <a:pPr lvl="0">
              <a:buNone/>
            </a:pPr>
            <a:r>
              <a:rPr lang="en-US" sz="2200" dirty="0" smtClean="0">
                <a:latin typeface="Times New Roman"/>
              </a:rPr>
              <a:t>   The foreclosure interview exhibited experiences of the social influence described by Marcia:</a:t>
            </a:r>
          </a:p>
          <a:p>
            <a:pPr lvl="0"/>
            <a:r>
              <a:rPr lang="en-US" sz="2200" dirty="0" smtClean="0">
                <a:latin typeface="Times New Roman"/>
              </a:rPr>
              <a:t>“I enrolled in college after high school because it had always been the expectation of my family that I would attend college.”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328" y="692623"/>
            <a:ext cx="8229600" cy="1066800"/>
          </a:xfrm>
        </p:spPr>
        <p:txBody>
          <a:bodyPr>
            <a:normAutofit/>
          </a:bodyPr>
          <a:lstStyle/>
          <a:p>
            <a:r>
              <a:rPr lang="en-US" sz="3200" dirty="0" smtClean="0">
                <a:solidFill>
                  <a:schemeClr val="tx1"/>
                </a:solidFill>
                <a:latin typeface="Times New Roman"/>
              </a:rPr>
              <a:t>Pilot Results</a:t>
            </a:r>
            <a:endParaRPr lang="en-US" sz="3200" dirty="0">
              <a:solidFill>
                <a:schemeClr val="tx1"/>
              </a:solidFill>
              <a:latin typeface="Times New Roman"/>
            </a:endParaRPr>
          </a:p>
        </p:txBody>
      </p:sp>
      <p:sp>
        <p:nvSpPr>
          <p:cNvPr id="3" name="Content Placeholder 2"/>
          <p:cNvSpPr>
            <a:spLocks noGrp="1"/>
          </p:cNvSpPr>
          <p:nvPr>
            <p:ph idx="1"/>
          </p:nvPr>
        </p:nvSpPr>
        <p:spPr/>
        <p:txBody>
          <a:bodyPr>
            <a:normAutofit/>
          </a:bodyPr>
          <a:lstStyle/>
          <a:p>
            <a:pPr lvl="0">
              <a:buNone/>
            </a:pPr>
            <a:r>
              <a:rPr lang="en-US" sz="2200" dirty="0" smtClean="0">
                <a:latin typeface="Times New Roman"/>
              </a:rPr>
              <a:t>   The diffusion interviews exhibited experiences of non-discriminatory changes in occupational choices as described by Marcia:</a:t>
            </a:r>
          </a:p>
          <a:p>
            <a:r>
              <a:rPr lang="en-US" sz="2200" dirty="0" smtClean="0">
                <a:latin typeface="Times New Roman"/>
              </a:rPr>
              <a:t>“I didn’t have an idea of what I really wanted to do, so business administration I figured any business I could get into.”</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680" y="692625"/>
            <a:ext cx="8229600" cy="1066800"/>
          </a:xfrm>
        </p:spPr>
        <p:txBody>
          <a:bodyPr>
            <a:normAutofit/>
          </a:bodyPr>
          <a:lstStyle/>
          <a:p>
            <a:r>
              <a:rPr lang="en-US" sz="3200" dirty="0" smtClean="0">
                <a:solidFill>
                  <a:schemeClr val="tx1"/>
                </a:solidFill>
                <a:latin typeface="Times New Roman"/>
              </a:rPr>
              <a:t>Pilot Results</a:t>
            </a:r>
            <a:endParaRPr lang="en-US" sz="3200" dirty="0">
              <a:solidFill>
                <a:schemeClr val="tx1"/>
              </a:solidFill>
              <a:latin typeface="Times New Roman"/>
            </a:endParaRPr>
          </a:p>
        </p:txBody>
      </p:sp>
      <p:sp>
        <p:nvSpPr>
          <p:cNvPr id="3" name="Content Placeholder 2"/>
          <p:cNvSpPr>
            <a:spLocks noGrp="1"/>
          </p:cNvSpPr>
          <p:nvPr>
            <p:ph idx="1"/>
          </p:nvPr>
        </p:nvSpPr>
        <p:spPr/>
        <p:txBody>
          <a:bodyPr>
            <a:normAutofit/>
          </a:bodyPr>
          <a:lstStyle/>
          <a:p>
            <a:pPr lvl="0">
              <a:buNone/>
            </a:pPr>
            <a:r>
              <a:rPr lang="en-US" i="1" dirty="0" smtClean="0"/>
              <a:t>   </a:t>
            </a:r>
            <a:r>
              <a:rPr lang="en-US" sz="2200" dirty="0" smtClean="0">
                <a:latin typeface="Times New Roman"/>
              </a:rPr>
              <a:t>All interviews exhibited experiences of a time period of a year or more after high school graduation before experiencing assurance about occupational choice:</a:t>
            </a:r>
          </a:p>
          <a:p>
            <a:pPr lvl="0"/>
            <a:r>
              <a:rPr lang="en-US" sz="2200" dirty="0" smtClean="0">
                <a:latin typeface="Times New Roman"/>
              </a:rPr>
              <a:t>“Whereas if I had postponed college a year and a half, two years, or been a little more mature…I would have been fine.” </a:t>
            </a:r>
            <a:r>
              <a:rPr lang="en-US" dirty="0" smtClean="0">
                <a:latin typeface="Times New Roman"/>
              </a:rPr>
              <a:t> </a:t>
            </a:r>
            <a:endParaRPr lang="en-US" dirty="0">
              <a:latin typeface="Times New Roman"/>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84" y="965580"/>
            <a:ext cx="8229600" cy="1066800"/>
          </a:xfrm>
        </p:spPr>
        <p:txBody>
          <a:bodyPr>
            <a:normAutofit fontScale="90000"/>
          </a:bodyPr>
          <a:lstStyle/>
          <a:p>
            <a:r>
              <a:rPr lang="en-US" sz="3556" dirty="0" smtClean="0">
                <a:solidFill>
                  <a:schemeClr val="tx1"/>
                </a:solidFill>
                <a:latin typeface="Times New Roman"/>
              </a:rPr>
              <a:t>Louisiana’s Career Options Law</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2200" dirty="0" smtClean="0">
                <a:latin typeface="Times New Roman"/>
              </a:rPr>
              <a:t>Beginning in the 1998-1999 school year, by the end of</a:t>
            </a:r>
          </a:p>
          <a:p>
            <a:pPr>
              <a:buNone/>
            </a:pPr>
            <a:r>
              <a:rPr lang="en-US" sz="2200" dirty="0" smtClean="0">
                <a:latin typeface="Times New Roman"/>
              </a:rPr>
              <a:t>the eighth grade, each student shall develop, with the</a:t>
            </a:r>
          </a:p>
          <a:p>
            <a:pPr>
              <a:buNone/>
            </a:pPr>
            <a:r>
              <a:rPr lang="en-US" sz="2200" dirty="0" smtClean="0">
                <a:latin typeface="Times New Roman"/>
              </a:rPr>
              <a:t>input of his/her family, a </a:t>
            </a:r>
            <a:r>
              <a:rPr lang="en-US" sz="2200" b="1" i="1" dirty="0" smtClean="0">
                <a:latin typeface="Times New Roman"/>
              </a:rPr>
              <a:t>Five Year Educational Plan</a:t>
            </a:r>
            <a:r>
              <a:rPr lang="en-US" sz="2200" dirty="0" smtClean="0">
                <a:latin typeface="Times New Roman"/>
              </a:rPr>
              <a:t>.</a:t>
            </a:r>
          </a:p>
          <a:p>
            <a:pPr>
              <a:buNone/>
            </a:pPr>
            <a:r>
              <a:rPr lang="en-US" sz="2200" dirty="0" smtClean="0">
                <a:latin typeface="Times New Roman"/>
              </a:rPr>
              <a:t>Such a plan shall include a sequence of courses which</a:t>
            </a:r>
          </a:p>
          <a:p>
            <a:pPr>
              <a:buNone/>
            </a:pPr>
            <a:r>
              <a:rPr lang="en-US" sz="2200" dirty="0" smtClean="0">
                <a:latin typeface="Times New Roman"/>
              </a:rPr>
              <a:t>is consistent with the student's stated goals for one year</a:t>
            </a:r>
          </a:p>
          <a:p>
            <a:pPr>
              <a:buNone/>
            </a:pPr>
            <a:r>
              <a:rPr lang="en-US" sz="2200" dirty="0" smtClean="0">
                <a:latin typeface="Times New Roman"/>
              </a:rPr>
              <a:t>after graduation. Each student's Five Year Educational</a:t>
            </a:r>
          </a:p>
          <a:p>
            <a:pPr>
              <a:buNone/>
            </a:pPr>
            <a:r>
              <a:rPr lang="en-US" sz="2200" dirty="0" smtClean="0">
                <a:latin typeface="Times New Roman"/>
              </a:rPr>
              <a:t>Plan shall be reviewed annually thereafter by the</a:t>
            </a:r>
          </a:p>
          <a:p>
            <a:pPr>
              <a:buNone/>
            </a:pPr>
            <a:r>
              <a:rPr lang="en-US" sz="2200" dirty="0" smtClean="0">
                <a:latin typeface="Times New Roman"/>
              </a:rPr>
              <a:t>student, parents, and school advisor and revised as</a:t>
            </a:r>
          </a:p>
          <a:p>
            <a:pPr>
              <a:buNone/>
            </a:pPr>
            <a:r>
              <a:rPr lang="en-US" sz="2200" dirty="0" smtClean="0">
                <a:latin typeface="Times New Roman"/>
              </a:rPr>
              <a:t>needed.				</a:t>
            </a:r>
          </a:p>
          <a:p>
            <a:pPr>
              <a:buNone/>
            </a:pPr>
            <a:endParaRPr lang="en-US" sz="2200" dirty="0" smtClean="0">
              <a:latin typeface="Times New Roman"/>
            </a:endParaRPr>
          </a:p>
          <a:p>
            <a:pPr>
              <a:buNone/>
            </a:pPr>
            <a:r>
              <a:rPr lang="en-US" sz="2200" dirty="0" smtClean="0">
                <a:latin typeface="Times New Roman"/>
              </a:rPr>
              <a:t>					          (Act 1124, 1997)</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36" y="951932"/>
            <a:ext cx="8229600" cy="1066800"/>
          </a:xfrm>
        </p:spPr>
        <p:txBody>
          <a:bodyPr>
            <a:normAutofit fontScale="90000"/>
          </a:bodyPr>
          <a:lstStyle/>
          <a:p>
            <a:r>
              <a:rPr lang="en-US" sz="3556" dirty="0" smtClean="0">
                <a:solidFill>
                  <a:schemeClr val="tx1"/>
                </a:solidFill>
                <a:latin typeface="Times New Roman"/>
              </a:rPr>
              <a:t>Louisiana’s Career Options Law</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sz="2200" dirty="0" smtClean="0">
                <a:latin typeface="Times New Roman"/>
              </a:rPr>
              <a:t>By the end of the eighth grade, each student shall develop,</a:t>
            </a:r>
          </a:p>
          <a:p>
            <a:pPr>
              <a:buNone/>
            </a:pPr>
            <a:r>
              <a:rPr lang="en-US" sz="2200" dirty="0" smtClean="0">
                <a:latin typeface="Times New Roman"/>
              </a:rPr>
              <a:t>with the input of his/her family, an </a:t>
            </a:r>
            <a:r>
              <a:rPr lang="en-US" sz="2200" b="1" i="1" dirty="0" smtClean="0">
                <a:latin typeface="Times New Roman"/>
              </a:rPr>
              <a:t>Individual Graduation</a:t>
            </a:r>
          </a:p>
          <a:p>
            <a:pPr>
              <a:buNone/>
            </a:pPr>
            <a:r>
              <a:rPr lang="en-US" sz="2200" b="1" i="1" dirty="0" smtClean="0">
                <a:latin typeface="Times New Roman"/>
              </a:rPr>
              <a:t>Plan (IGP)</a:t>
            </a:r>
            <a:r>
              <a:rPr lang="en-US" sz="2200" dirty="0" smtClean="0">
                <a:latin typeface="Times New Roman"/>
              </a:rPr>
              <a:t>.  The purposes of the IGP document and related</a:t>
            </a:r>
          </a:p>
          <a:p>
            <a:pPr>
              <a:buNone/>
            </a:pPr>
            <a:r>
              <a:rPr lang="en-US" sz="2200" dirty="0" smtClean="0">
                <a:latin typeface="Times New Roman"/>
              </a:rPr>
              <a:t>activities are:</a:t>
            </a:r>
          </a:p>
          <a:p>
            <a:pPr lvl="0"/>
            <a:r>
              <a:rPr lang="en-US" sz="2200" dirty="0" smtClean="0">
                <a:latin typeface="Times New Roman"/>
              </a:rPr>
              <a:t>Explore educational and career possibilities</a:t>
            </a:r>
          </a:p>
          <a:p>
            <a:pPr lvl="0"/>
            <a:r>
              <a:rPr lang="en-US" sz="2200" dirty="0" smtClean="0">
                <a:latin typeface="Times New Roman"/>
              </a:rPr>
              <a:t>Make appropriate secondary/postsecondary decisions as part of an overall career plan</a:t>
            </a:r>
          </a:p>
          <a:p>
            <a:pPr lvl="0"/>
            <a:r>
              <a:rPr lang="en-US" sz="2200" dirty="0" smtClean="0">
                <a:latin typeface="Times New Roman"/>
              </a:rPr>
              <a:t>Plan based on the student’s talents and interests</a:t>
            </a:r>
          </a:p>
          <a:p>
            <a:pPr lvl="0"/>
            <a:r>
              <a:rPr lang="en-US" sz="2200" dirty="0" smtClean="0">
                <a:latin typeface="Times New Roman"/>
              </a:rPr>
              <a:t>Consider graduation requirements relevant to the student’s chosen area of concentration and postsecondary entrance requirements </a:t>
            </a:r>
          </a:p>
          <a:p>
            <a:pPr lvl="0">
              <a:buNone/>
            </a:pPr>
            <a:r>
              <a:rPr lang="en-US" sz="2200" dirty="0" smtClean="0">
                <a:latin typeface="Times New Roman"/>
              </a:rPr>
              <a:t>							</a:t>
            </a:r>
          </a:p>
          <a:p>
            <a:pPr lvl="0">
              <a:buNone/>
            </a:pPr>
            <a:r>
              <a:rPr lang="en-US" sz="2200" dirty="0" smtClean="0">
                <a:latin typeface="Times New Roman"/>
              </a:rPr>
              <a:t>							       (Act 257, 2009)</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36" y="965580"/>
            <a:ext cx="8229600" cy="1066800"/>
          </a:xfrm>
        </p:spPr>
        <p:txBody>
          <a:bodyPr>
            <a:normAutofit fontScale="90000"/>
          </a:bodyPr>
          <a:lstStyle/>
          <a:p>
            <a:r>
              <a:rPr lang="en-US" sz="3556" dirty="0" smtClean="0">
                <a:solidFill>
                  <a:schemeClr val="tx1"/>
                </a:solidFill>
                <a:latin typeface="Times New Roman"/>
              </a:rPr>
              <a:t>Implications for Louisiana Career Counselors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sz="2200" dirty="0" smtClean="0">
                <a:latin typeface="Times New Roman"/>
              </a:rPr>
              <a:t>Individuals who were in identity foreclosure status </a:t>
            </a:r>
          </a:p>
          <a:p>
            <a:pPr>
              <a:buNone/>
            </a:pPr>
            <a:r>
              <a:rPr lang="en-US" sz="2200" dirty="0" smtClean="0">
                <a:latin typeface="Times New Roman"/>
              </a:rPr>
              <a:t>at the time of their career choice, may have </a:t>
            </a:r>
          </a:p>
          <a:p>
            <a:pPr>
              <a:buNone/>
            </a:pPr>
            <a:r>
              <a:rPr lang="en-US" sz="2200" dirty="0" smtClean="0">
                <a:latin typeface="Times New Roman"/>
              </a:rPr>
              <a:t>committed to a career based on parental</a:t>
            </a:r>
          </a:p>
          <a:p>
            <a:pPr>
              <a:buNone/>
            </a:pPr>
            <a:r>
              <a:rPr lang="en-US" sz="2200" dirty="0" smtClean="0">
                <a:latin typeface="Times New Roman"/>
              </a:rPr>
              <a:t>expectations or those of other social authorities. </a:t>
            </a:r>
          </a:p>
          <a:p>
            <a:endParaRPr lang="en-US" sz="2200" dirty="0" smtClean="0">
              <a:latin typeface="Times New Roman"/>
            </a:endParaRPr>
          </a:p>
          <a:p>
            <a:pPr>
              <a:buNone/>
            </a:pPr>
            <a:r>
              <a:rPr lang="en-US" sz="2200" dirty="0" smtClean="0">
                <a:latin typeface="Times New Roman"/>
              </a:rPr>
              <a:t>Individuals who were in identity diffusion status </a:t>
            </a:r>
          </a:p>
          <a:p>
            <a:pPr>
              <a:buNone/>
            </a:pPr>
            <a:r>
              <a:rPr lang="en-US" sz="2200" dirty="0">
                <a:latin typeface="Times New Roman"/>
              </a:rPr>
              <a:t>a</a:t>
            </a:r>
            <a:r>
              <a:rPr lang="en-US" sz="2200" dirty="0" smtClean="0">
                <a:latin typeface="Times New Roman"/>
              </a:rPr>
              <a:t>t the time of their career choice, may have </a:t>
            </a:r>
          </a:p>
          <a:p>
            <a:pPr>
              <a:buNone/>
            </a:pPr>
            <a:r>
              <a:rPr lang="en-US" sz="2200" dirty="0" smtClean="0">
                <a:latin typeface="Times New Roman"/>
              </a:rPr>
              <a:t>experienced non-discriminatory changes in career.  </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088" y="979231"/>
            <a:ext cx="8229600" cy="1066800"/>
          </a:xfrm>
        </p:spPr>
        <p:txBody>
          <a:bodyPr>
            <a:normAutofit fontScale="90000"/>
          </a:bodyPr>
          <a:lstStyle/>
          <a:p>
            <a:r>
              <a:rPr lang="en-US" sz="3556" dirty="0" smtClean="0">
                <a:solidFill>
                  <a:schemeClr val="tx1"/>
                </a:solidFill>
                <a:latin typeface="Times New Roman"/>
              </a:rPr>
              <a:t>Considerations for Louisiana Career Counselors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sz="2200" dirty="0" smtClean="0">
                <a:latin typeface="Times New Roman"/>
              </a:rPr>
              <a:t>Explore with the client the rationale and or reasoning </a:t>
            </a:r>
          </a:p>
          <a:p>
            <a:pPr>
              <a:buNone/>
            </a:pPr>
            <a:r>
              <a:rPr lang="en-US" sz="2200" dirty="0" smtClean="0">
                <a:latin typeface="Times New Roman"/>
              </a:rPr>
              <a:t>behind previous career choices.</a:t>
            </a:r>
          </a:p>
          <a:p>
            <a:pPr>
              <a:buNone/>
            </a:pPr>
            <a:endParaRPr lang="en-US" sz="2200" dirty="0">
              <a:latin typeface="Times New Roman"/>
            </a:endParaRPr>
          </a:p>
          <a:p>
            <a:pPr>
              <a:buNone/>
            </a:pPr>
            <a:r>
              <a:rPr lang="en-US" sz="2200" dirty="0" smtClean="0">
                <a:latin typeface="Times New Roman"/>
              </a:rPr>
              <a:t>Explore with the client the experiences of past careers as they relate to</a:t>
            </a:r>
          </a:p>
          <a:p>
            <a:pPr>
              <a:buNone/>
            </a:pPr>
            <a:r>
              <a:rPr lang="en-US" sz="2200" dirty="0" smtClean="0">
                <a:latin typeface="Times New Roman"/>
              </a:rPr>
              <a:t>interest and aptitude.</a:t>
            </a:r>
          </a:p>
          <a:p>
            <a:pPr>
              <a:buNone/>
            </a:pPr>
            <a:endParaRPr lang="en-US" sz="2200" dirty="0" smtClean="0">
              <a:latin typeface="Times New Roman"/>
            </a:endParaRPr>
          </a:p>
          <a:p>
            <a:pPr>
              <a:buNone/>
            </a:pPr>
            <a:r>
              <a:rPr lang="en-US" sz="2200" dirty="0" smtClean="0">
                <a:latin typeface="Times New Roman"/>
              </a:rPr>
              <a:t>Ensure utilization of mental assessments (mental-measurement </a:t>
            </a:r>
            <a:r>
              <a:rPr lang="en-US" sz="2200" dirty="0" err="1" smtClean="0">
                <a:latin typeface="Times New Roman"/>
              </a:rPr>
              <a:t>yrbk</a:t>
            </a:r>
            <a:r>
              <a:rPr lang="en-US" sz="2200" dirty="0" smtClean="0">
                <a:latin typeface="Times New Roman"/>
              </a:rPr>
              <a:t>). </a:t>
            </a:r>
          </a:p>
          <a:p>
            <a:pPr>
              <a:buNone/>
            </a:pPr>
            <a:endParaRPr lang="en-US" sz="2200" dirty="0" smtClean="0">
              <a:latin typeface="Times New Roman"/>
            </a:endParaRPr>
          </a:p>
          <a:p>
            <a:pPr>
              <a:buNone/>
            </a:pPr>
            <a:r>
              <a:rPr lang="en-US" sz="2200" dirty="0" smtClean="0">
                <a:latin typeface="Times New Roman"/>
              </a:rPr>
              <a:t>Encourage individuals to explore different career options.  </a:t>
            </a:r>
          </a:p>
          <a:p>
            <a:pPr>
              <a:buNone/>
            </a:pPr>
            <a:endParaRPr lang="en-US" sz="2200" dirty="0" smtClean="0">
              <a:latin typeface="Times New Roman"/>
            </a:endParaRPr>
          </a:p>
          <a:p>
            <a:pPr>
              <a:buNone/>
            </a:pPr>
            <a:r>
              <a:rPr lang="en-US" sz="2200" dirty="0" smtClean="0">
                <a:latin typeface="Times New Roman"/>
              </a:rPr>
              <a:t>Explain to clients the rationale for making such</a:t>
            </a:r>
          </a:p>
          <a:p>
            <a:pPr>
              <a:buNone/>
            </a:pPr>
            <a:r>
              <a:rPr lang="en-US" sz="2200" dirty="0" smtClean="0">
                <a:latin typeface="Times New Roman"/>
              </a:rPr>
              <a:t>recommendations.</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36" y="965581"/>
            <a:ext cx="8229600" cy="1066800"/>
          </a:xfrm>
        </p:spPr>
        <p:txBody>
          <a:bodyPr>
            <a:normAutofit fontScale="90000"/>
          </a:bodyPr>
          <a:lstStyle/>
          <a:p>
            <a:r>
              <a:rPr lang="en-US" sz="3556" dirty="0" smtClean="0">
                <a:solidFill>
                  <a:schemeClr val="tx1"/>
                </a:solidFill>
                <a:latin typeface="Times New Roman"/>
              </a:rPr>
              <a:t>References</a:t>
            </a:r>
            <a:r>
              <a:rPr lang="en-US" dirty="0" smtClean="0"/>
              <a:t/>
            </a:r>
            <a:br>
              <a:rPr lang="en-US" dirty="0" smtClean="0"/>
            </a:br>
            <a:endParaRPr lang="en-US" dirty="0"/>
          </a:p>
        </p:txBody>
      </p:sp>
      <p:sp>
        <p:nvSpPr>
          <p:cNvPr id="3" name="Content Placeholder 2"/>
          <p:cNvSpPr>
            <a:spLocks noGrp="1"/>
          </p:cNvSpPr>
          <p:nvPr>
            <p:ph idx="1"/>
          </p:nvPr>
        </p:nvSpPr>
        <p:spPr>
          <a:xfrm>
            <a:off x="457200" y="2072640"/>
            <a:ext cx="8229600" cy="4325112"/>
          </a:xfrm>
        </p:spPr>
        <p:txBody>
          <a:bodyPr>
            <a:normAutofit fontScale="92500" lnSpcReduction="10000"/>
          </a:bodyPr>
          <a:lstStyle/>
          <a:p>
            <a:pPr>
              <a:buNone/>
            </a:pPr>
            <a:r>
              <a:rPr lang="en-US" sz="2200" dirty="0" smtClean="0">
                <a:latin typeface="Times New Roman" panose="02020603050405020304" pitchFamily="18" charset="0"/>
                <a:cs typeface="Times New Roman" panose="02020603050405020304" pitchFamily="18" charset="0"/>
              </a:rPr>
              <a:t>State of Louisiana, Act 1124 (1997).  Retrieved April 15, 2013, from </a:t>
            </a:r>
            <a:r>
              <a:rPr lang="en-US" sz="2200" i="1" dirty="0" smtClean="0">
                <a:latin typeface="Times New Roman" pitchFamily="18" charset="0"/>
                <a:cs typeface="Times New Roman" pitchFamily="18" charset="0"/>
              </a:rPr>
              <a:t>www.doe.state.la.us/lde/uploads/11667.doc</a:t>
            </a:r>
            <a:endParaRPr lang="en-US" sz="2200" dirty="0" smtClean="0">
              <a:latin typeface="Times New Roman" pitchFamily="18" charset="0"/>
              <a:cs typeface="Times New Roman" pitchFamily="18" charset="0"/>
            </a:endParaRPr>
          </a:p>
          <a:p>
            <a:pPr>
              <a:buNone/>
            </a:pPr>
            <a:endParaRPr lang="en-US"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State of Louisiana, Act 257 (2009).  Retrieved April 15, 2013, from  </a:t>
            </a:r>
            <a:r>
              <a:rPr lang="en-US" sz="2400" i="1" dirty="0" smtClean="0">
                <a:latin typeface="Times New Roman" pitchFamily="18" charset="0"/>
                <a:cs typeface="Times New Roman" pitchFamily="18" charset="0"/>
              </a:rPr>
              <a:t>www.vrml.k12.la.us/khs/olddefaults/core4-basic-core-req.pdf</a:t>
            </a:r>
            <a:endParaRPr lang="en-US" sz="2400" dirty="0" smtClean="0">
              <a:latin typeface="Times New Roman" pitchFamily="18" charset="0"/>
              <a:cs typeface="Times New Roman" pitchFamily="18" charset="0"/>
            </a:endParaRPr>
          </a:p>
          <a:p>
            <a:pPr>
              <a:buNone/>
            </a:pPr>
            <a:endParaRPr lang="en-US" sz="2200" dirty="0" smtClean="0">
              <a:latin typeface="Times New Roman" panose="02020603050405020304" pitchFamily="18" charset="0"/>
              <a:cs typeface="Times New Roman" panose="02020603050405020304" pitchFamily="18" charset="0"/>
            </a:endParaRPr>
          </a:p>
          <a:p>
            <a:pPr>
              <a:buNone/>
            </a:pPr>
            <a:r>
              <a:rPr lang="en-US" sz="2200" dirty="0" smtClean="0">
                <a:latin typeface="Times New Roman" panose="02020603050405020304" pitchFamily="18" charset="0"/>
                <a:cs typeface="Times New Roman" panose="02020603050405020304" pitchFamily="18" charset="0"/>
              </a:rPr>
              <a:t>Creswell</a:t>
            </a:r>
            <a:r>
              <a:rPr lang="en-US" sz="2200" dirty="0">
                <a:latin typeface="Times New Roman" panose="02020603050405020304" pitchFamily="18" charset="0"/>
                <a:cs typeface="Times New Roman" panose="02020603050405020304" pitchFamily="18" charset="0"/>
              </a:rPr>
              <a:t>, J.W. (2009).  Research design: Qualitative, quantitative, </a:t>
            </a:r>
            <a:r>
              <a:rPr lang="en-US" sz="2200" dirty="0" smtClean="0">
                <a:latin typeface="Times New Roman" panose="02020603050405020304" pitchFamily="18" charset="0"/>
                <a:cs typeface="Times New Roman" panose="02020603050405020304" pitchFamily="18" charset="0"/>
              </a:rPr>
              <a:t>and mixed </a:t>
            </a:r>
            <a:r>
              <a:rPr lang="en-US" sz="2200" dirty="0">
                <a:latin typeface="Times New Roman" panose="02020603050405020304" pitchFamily="18" charset="0"/>
                <a:cs typeface="Times New Roman" panose="02020603050405020304" pitchFamily="18" charset="0"/>
              </a:rPr>
              <a:t>methods </a:t>
            </a:r>
            <a:r>
              <a:rPr lang="en-US" sz="2200" dirty="0" smtClean="0">
                <a:latin typeface="Times New Roman" panose="02020603050405020304" pitchFamily="18" charset="0"/>
                <a:cs typeface="Times New Roman" panose="02020603050405020304" pitchFamily="18" charset="0"/>
              </a:rPr>
              <a:t>approaches </a:t>
            </a:r>
            <a:r>
              <a:rPr lang="en-US" sz="2200" dirty="0">
                <a:latin typeface="Times New Roman" panose="02020603050405020304" pitchFamily="18" charset="0"/>
                <a:cs typeface="Times New Roman" panose="02020603050405020304" pitchFamily="18" charset="0"/>
              </a:rPr>
              <a:t>(3rd Edition).  California: Sage </a:t>
            </a:r>
            <a:endParaRPr lang="en-US" sz="2200" dirty="0" smtClean="0">
              <a:latin typeface="Times New Roman" panose="02020603050405020304" pitchFamily="18" charset="0"/>
              <a:cs typeface="Times New Roman" panose="02020603050405020304" pitchFamily="18" charset="0"/>
            </a:endParaRPr>
          </a:p>
          <a:p>
            <a:pPr>
              <a:buNone/>
            </a:pPr>
            <a:endParaRPr lang="en-US" sz="2200" dirty="0">
              <a:latin typeface="Times New Roman" panose="02020603050405020304" pitchFamily="18" charset="0"/>
              <a:cs typeface="Times New Roman" panose="02020603050405020304" pitchFamily="18" charset="0"/>
            </a:endParaRPr>
          </a:p>
          <a:p>
            <a:pPr>
              <a:buNone/>
            </a:pPr>
            <a:r>
              <a:rPr lang="en-US" sz="2200" dirty="0" smtClean="0">
                <a:latin typeface="Times New Roman" panose="02020603050405020304" pitchFamily="18" charset="0"/>
                <a:cs typeface="Times New Roman" panose="02020603050405020304" pitchFamily="18" charset="0"/>
              </a:rPr>
              <a:t>Erikson, E. (1950).  Childhood and society.  New York: W.W. Norton &amp; Company.</a:t>
            </a:r>
          </a:p>
          <a:p>
            <a:pPr>
              <a:buNone/>
            </a:pPr>
            <a:endParaRPr lang="en-US" sz="2200" dirty="0" smtClean="0">
              <a:latin typeface="Times New Roman" panose="02020603050405020304" pitchFamily="18" charset="0"/>
              <a:cs typeface="Times New Roman" panose="02020603050405020304" pitchFamily="18" charset="0"/>
            </a:endParaRPr>
          </a:p>
          <a:p>
            <a:pPr>
              <a:buNone/>
            </a:pPr>
            <a:r>
              <a:rPr lang="en-US" sz="2200" dirty="0" smtClean="0">
                <a:latin typeface="Times New Roman" panose="02020603050405020304" pitchFamily="18" charset="0"/>
                <a:cs typeface="Times New Roman" panose="02020603050405020304" pitchFamily="18" charset="0"/>
              </a:rPr>
              <a:t>Marcia, J.E. (1966).  Development and validation of ego-identity status.  Journal of Personality and Social Psychology, 3 (5). 551-558.</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032" y="1033816"/>
            <a:ext cx="8229600" cy="1066800"/>
          </a:xfrm>
        </p:spPr>
        <p:txBody>
          <a:bodyPr>
            <a:normAutofit fontScale="90000"/>
          </a:bodyPr>
          <a:lstStyle/>
          <a:p>
            <a:r>
              <a:rPr lang="en-US" sz="3556" dirty="0" smtClean="0">
                <a:solidFill>
                  <a:schemeClr val="tx1"/>
                </a:solidFill>
                <a:latin typeface="Times New Roman"/>
              </a:rPr>
              <a:t>Presentation Description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sz="2200" dirty="0" smtClean="0">
                <a:latin typeface="Times New Roman"/>
              </a:rPr>
              <a:t>Louisiana’s Career Options Law has significant</a:t>
            </a:r>
          </a:p>
          <a:p>
            <a:pPr>
              <a:buNone/>
            </a:pPr>
            <a:r>
              <a:rPr lang="en-US" sz="2200" dirty="0" smtClean="0">
                <a:latin typeface="Times New Roman"/>
              </a:rPr>
              <a:t>influence on the career development of its workforce.  </a:t>
            </a:r>
          </a:p>
          <a:p>
            <a:pPr>
              <a:buNone/>
            </a:pPr>
            <a:endParaRPr lang="en-US" sz="2200" dirty="0" smtClean="0">
              <a:latin typeface="Times New Roman"/>
            </a:endParaRPr>
          </a:p>
          <a:p>
            <a:pPr lvl="0">
              <a:buClr>
                <a:srgbClr val="A04DA3"/>
              </a:buClr>
              <a:buNone/>
            </a:pPr>
            <a:r>
              <a:rPr lang="en-US" sz="2200" dirty="0">
                <a:solidFill>
                  <a:prstClr val="black"/>
                </a:solidFill>
                <a:latin typeface="Times New Roman"/>
              </a:rPr>
              <a:t>Louisiana career counselors’ awareness of James</a:t>
            </a:r>
          </a:p>
          <a:p>
            <a:pPr lvl="0">
              <a:buClr>
                <a:srgbClr val="A04DA3"/>
              </a:buClr>
              <a:buNone/>
            </a:pPr>
            <a:r>
              <a:rPr lang="en-US" sz="2200" dirty="0">
                <a:solidFill>
                  <a:prstClr val="black"/>
                </a:solidFill>
                <a:latin typeface="Times New Roman"/>
              </a:rPr>
              <a:t>Marcia’s Identity Development Statuses could</a:t>
            </a:r>
          </a:p>
          <a:p>
            <a:pPr lvl="0">
              <a:buClr>
                <a:srgbClr val="A04DA3"/>
              </a:buClr>
              <a:buNone/>
            </a:pPr>
            <a:r>
              <a:rPr lang="en-US" sz="2200" dirty="0">
                <a:solidFill>
                  <a:prstClr val="black"/>
                </a:solidFill>
                <a:latin typeface="Times New Roman"/>
              </a:rPr>
              <a:t>improve career development facilitation.</a:t>
            </a:r>
          </a:p>
          <a:p>
            <a:pPr marL="109728" indent="0">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84" y="1020168"/>
            <a:ext cx="8229600" cy="1066800"/>
          </a:xfrm>
        </p:spPr>
        <p:txBody>
          <a:bodyPr>
            <a:normAutofit fontScale="90000"/>
          </a:bodyPr>
          <a:lstStyle/>
          <a:p>
            <a:r>
              <a:rPr lang="en-US" sz="3556" dirty="0" smtClean="0">
                <a:solidFill>
                  <a:schemeClr val="tx1"/>
                </a:solidFill>
                <a:latin typeface="Times New Roman"/>
              </a:rPr>
              <a:t>Erik Erikson’s “Identity vs. Role Confusion”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2200" dirty="0" smtClean="0">
                <a:latin typeface="Times New Roman"/>
              </a:rPr>
              <a:t>Erik Erikson developed a model of human</a:t>
            </a:r>
          </a:p>
          <a:p>
            <a:pPr>
              <a:buNone/>
            </a:pPr>
            <a:r>
              <a:rPr lang="en-US" sz="2200" dirty="0" smtClean="0">
                <a:latin typeface="Times New Roman"/>
              </a:rPr>
              <a:t>development that spans from infancy to late adulthood.</a:t>
            </a:r>
          </a:p>
          <a:p>
            <a:pPr>
              <a:buNone/>
            </a:pPr>
            <a:r>
              <a:rPr lang="en-US" sz="2200" dirty="0" smtClean="0">
                <a:latin typeface="Times New Roman"/>
              </a:rPr>
              <a:t>His model consists of eight stages, each presenting the</a:t>
            </a:r>
          </a:p>
          <a:p>
            <a:pPr>
              <a:buNone/>
            </a:pPr>
            <a:r>
              <a:rPr lang="en-US" sz="2200" dirty="0" smtClean="0">
                <a:latin typeface="Times New Roman"/>
              </a:rPr>
              <a:t>individual with a new challenge to be mastered, and</a:t>
            </a:r>
          </a:p>
          <a:p>
            <a:pPr>
              <a:buNone/>
            </a:pPr>
            <a:r>
              <a:rPr lang="en-US" sz="2200" dirty="0" smtClean="0">
                <a:latin typeface="Times New Roman"/>
              </a:rPr>
              <a:t>building on the completion of the previous stage.  In</a:t>
            </a:r>
          </a:p>
          <a:p>
            <a:pPr>
              <a:buNone/>
            </a:pPr>
            <a:r>
              <a:rPr lang="en-US" sz="2200" dirty="0" smtClean="0">
                <a:latin typeface="Times New Roman"/>
              </a:rPr>
              <a:t>the stage “identity versus role confusion”, the primary</a:t>
            </a:r>
          </a:p>
          <a:p>
            <a:pPr>
              <a:buNone/>
            </a:pPr>
            <a:r>
              <a:rPr lang="en-US" sz="2200" dirty="0" smtClean="0">
                <a:latin typeface="Times New Roman"/>
              </a:rPr>
              <a:t>task is the individual reaching identity achievement. </a:t>
            </a:r>
          </a:p>
          <a:p>
            <a:pPr>
              <a:buNone/>
            </a:pPr>
            <a:endParaRPr lang="en-US" sz="2200" dirty="0" smtClean="0">
              <a:latin typeface="Times New Roman"/>
            </a:endParaRPr>
          </a:p>
          <a:p>
            <a:pPr>
              <a:buNone/>
            </a:pPr>
            <a:endParaRPr lang="en-US" sz="2200" dirty="0" smtClean="0">
              <a:latin typeface="Times New Roman"/>
            </a:endParaRPr>
          </a:p>
          <a:p>
            <a:pPr>
              <a:buNone/>
            </a:pPr>
            <a:endParaRPr lang="en-US" sz="2200" dirty="0" smtClean="0">
              <a:latin typeface="Times New Roman"/>
            </a:endParaRPr>
          </a:p>
          <a:p>
            <a:pPr>
              <a:buNone/>
            </a:pPr>
            <a:r>
              <a:rPr lang="en-US" sz="2200" dirty="0" smtClean="0">
                <a:latin typeface="Times New Roman"/>
              </a:rPr>
              <a:t>					            (Erikson, 1950)</a:t>
            </a:r>
          </a:p>
        </p:txBody>
      </p:sp>
    </p:spTree>
    <p:extLst>
      <p:ext uri="{BB962C8B-B14F-4D97-AF65-F5344CB8AC3E}">
        <p14:creationId xmlns:p14="http://schemas.microsoft.com/office/powerpoint/2010/main" val="3234791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032" y="1033816"/>
            <a:ext cx="8229600" cy="1066800"/>
          </a:xfrm>
        </p:spPr>
        <p:txBody>
          <a:bodyPr>
            <a:normAutofit fontScale="90000"/>
          </a:bodyPr>
          <a:lstStyle/>
          <a:p>
            <a:r>
              <a:rPr lang="en-US" sz="3556" dirty="0" smtClean="0">
                <a:solidFill>
                  <a:schemeClr val="tx1"/>
                </a:solidFill>
                <a:latin typeface="Times New Roman"/>
              </a:rPr>
              <a:t>Erik Erikson’s “Identity vs. Role Confusion”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2200" dirty="0" smtClean="0">
                <a:latin typeface="Times New Roman"/>
              </a:rPr>
              <a:t>Erikson stated that individuals in this stage experience</a:t>
            </a:r>
          </a:p>
          <a:p>
            <a:pPr>
              <a:buNone/>
            </a:pPr>
            <a:r>
              <a:rPr lang="en-US" sz="2200" dirty="0" smtClean="0">
                <a:latin typeface="Times New Roman"/>
              </a:rPr>
              <a:t>a necessity to establish who one is and one’s place in</a:t>
            </a:r>
          </a:p>
          <a:p>
            <a:pPr>
              <a:buNone/>
            </a:pPr>
            <a:r>
              <a:rPr lang="en-US" sz="2200" dirty="0" smtClean="0">
                <a:latin typeface="Times New Roman"/>
              </a:rPr>
              <a:t>the larger social order.  He believed that individuals</a:t>
            </a:r>
          </a:p>
          <a:p>
            <a:pPr>
              <a:buNone/>
            </a:pPr>
            <a:r>
              <a:rPr lang="en-US" sz="2200" dirty="0" smtClean="0">
                <a:latin typeface="Times New Roman"/>
              </a:rPr>
              <a:t>that have not successfully progressed through this stage</a:t>
            </a:r>
          </a:p>
          <a:p>
            <a:pPr>
              <a:buNone/>
            </a:pPr>
            <a:r>
              <a:rPr lang="en-US" sz="2200" dirty="0" smtClean="0">
                <a:latin typeface="Times New Roman"/>
              </a:rPr>
              <a:t>might experience difficulties choosing and maintaining</a:t>
            </a:r>
          </a:p>
          <a:p>
            <a:pPr>
              <a:buNone/>
            </a:pPr>
            <a:r>
              <a:rPr lang="en-US" sz="2200" dirty="0" smtClean="0">
                <a:latin typeface="Times New Roman"/>
              </a:rPr>
              <a:t>an occupational identity.</a:t>
            </a:r>
          </a:p>
          <a:p>
            <a:pPr>
              <a:buNone/>
            </a:pPr>
            <a:endParaRPr lang="en-US" sz="2200" dirty="0" smtClean="0">
              <a:latin typeface="Times New Roman"/>
            </a:endParaRPr>
          </a:p>
          <a:p>
            <a:pPr>
              <a:buNone/>
            </a:pPr>
            <a:endParaRPr lang="en-US" sz="2200" dirty="0" smtClean="0">
              <a:latin typeface="Times New Roman"/>
            </a:endParaRPr>
          </a:p>
          <a:p>
            <a:pPr>
              <a:buNone/>
            </a:pPr>
            <a:endParaRPr lang="en-US" sz="2200" dirty="0" smtClean="0">
              <a:latin typeface="Times New Roman"/>
            </a:endParaRPr>
          </a:p>
          <a:p>
            <a:pPr>
              <a:buNone/>
            </a:pPr>
            <a:endParaRPr lang="en-US" sz="2200" dirty="0" smtClean="0">
              <a:latin typeface="Times New Roman"/>
            </a:endParaRPr>
          </a:p>
          <a:p>
            <a:pPr>
              <a:buNone/>
            </a:pPr>
            <a:r>
              <a:rPr lang="en-US" sz="2200" dirty="0" smtClean="0">
                <a:latin typeface="Times New Roman"/>
              </a:rPr>
              <a:t>						(Erikson, 1950) </a:t>
            </a:r>
            <a:endParaRPr lang="en-US" sz="2200" dirty="0">
              <a:latin typeface="Times New Roman"/>
            </a:endParaRPr>
          </a:p>
        </p:txBody>
      </p:sp>
    </p:spTree>
    <p:extLst>
      <p:ext uri="{BB962C8B-B14F-4D97-AF65-F5344CB8AC3E}">
        <p14:creationId xmlns:p14="http://schemas.microsoft.com/office/powerpoint/2010/main" val="4141836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032" y="1033816"/>
            <a:ext cx="8229600" cy="1066800"/>
          </a:xfrm>
        </p:spPr>
        <p:txBody>
          <a:bodyPr>
            <a:normAutofit fontScale="90000"/>
          </a:bodyPr>
          <a:lstStyle/>
          <a:p>
            <a:r>
              <a:rPr lang="en-US" sz="3556" dirty="0" smtClean="0">
                <a:solidFill>
                  <a:schemeClr val="tx1"/>
                </a:solidFill>
                <a:latin typeface="Times New Roman"/>
              </a:rPr>
              <a:t>James Marcia’s “Identity Development Statuses”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sz="2200" dirty="0" smtClean="0">
                <a:latin typeface="Times New Roman"/>
              </a:rPr>
              <a:t>Later, James Marcia would build on Erikson’s theory of</a:t>
            </a:r>
          </a:p>
          <a:p>
            <a:pPr>
              <a:buNone/>
            </a:pPr>
            <a:r>
              <a:rPr lang="en-US" sz="2200" dirty="0" smtClean="0">
                <a:latin typeface="Times New Roman"/>
              </a:rPr>
              <a:t>‘identity achievement’ by identifying four distinct</a:t>
            </a:r>
          </a:p>
          <a:p>
            <a:pPr>
              <a:buNone/>
            </a:pPr>
            <a:r>
              <a:rPr lang="en-US" sz="2200" dirty="0" smtClean="0">
                <a:latin typeface="Times New Roman"/>
              </a:rPr>
              <a:t>identity statuses as part of identity development.  He</a:t>
            </a:r>
          </a:p>
          <a:p>
            <a:pPr>
              <a:buNone/>
            </a:pPr>
            <a:r>
              <a:rPr lang="en-US" sz="2200" dirty="0" smtClean="0">
                <a:latin typeface="Times New Roman"/>
              </a:rPr>
              <a:t>states that an individual who has reached ‘identity</a:t>
            </a:r>
          </a:p>
          <a:p>
            <a:pPr>
              <a:buNone/>
            </a:pPr>
            <a:r>
              <a:rPr lang="en-US" sz="2200" dirty="0" smtClean="0">
                <a:latin typeface="Times New Roman"/>
              </a:rPr>
              <a:t>achievement’ has experienced a crisis and has made a</a:t>
            </a:r>
          </a:p>
          <a:p>
            <a:pPr>
              <a:buNone/>
            </a:pPr>
            <a:r>
              <a:rPr lang="en-US" sz="2200" dirty="0" smtClean="0">
                <a:latin typeface="Times New Roman"/>
              </a:rPr>
              <a:t>commitment to one identity.  Marcia (1966) states:</a:t>
            </a:r>
          </a:p>
          <a:p>
            <a:pPr>
              <a:buNone/>
            </a:pPr>
            <a:r>
              <a:rPr lang="en-US" sz="2200" dirty="0" smtClean="0">
                <a:latin typeface="Times New Roman"/>
              </a:rPr>
              <a:t>“Crisis refers to the adolescent’s period of engagement</a:t>
            </a:r>
          </a:p>
          <a:p>
            <a:pPr>
              <a:buNone/>
            </a:pPr>
            <a:r>
              <a:rPr lang="en-US" sz="2200" dirty="0" smtClean="0">
                <a:latin typeface="Times New Roman"/>
              </a:rPr>
              <a:t>in choosing among meaningful alternatives;</a:t>
            </a:r>
          </a:p>
          <a:p>
            <a:pPr>
              <a:buNone/>
            </a:pPr>
            <a:r>
              <a:rPr lang="en-US" sz="2200" dirty="0" smtClean="0">
                <a:latin typeface="Times New Roman"/>
              </a:rPr>
              <a:t>commitment refers to the degree of personal</a:t>
            </a:r>
          </a:p>
          <a:p>
            <a:pPr>
              <a:buNone/>
            </a:pPr>
            <a:r>
              <a:rPr lang="en-US" sz="2200" dirty="0" smtClean="0">
                <a:latin typeface="Times New Roman"/>
              </a:rPr>
              <a:t>investment the individual exhibits.”</a:t>
            </a:r>
          </a:p>
          <a:p>
            <a:pPr>
              <a:buNone/>
            </a:pPr>
            <a:r>
              <a:rPr lang="en-US" sz="2200" dirty="0" smtClean="0">
                <a:latin typeface="Times New Roman"/>
              </a:rPr>
              <a:t>						  (Marcia, 1966)</a:t>
            </a:r>
            <a:endParaRPr lang="en-US" sz="2200" dirty="0">
              <a:latin typeface="Times New Roman"/>
            </a:endParaRPr>
          </a:p>
        </p:txBody>
      </p:sp>
    </p:spTree>
    <p:extLst>
      <p:ext uri="{BB962C8B-B14F-4D97-AF65-F5344CB8AC3E}">
        <p14:creationId xmlns:p14="http://schemas.microsoft.com/office/powerpoint/2010/main" val="3586209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384" y="1033816"/>
            <a:ext cx="8229600" cy="1066800"/>
          </a:xfrm>
        </p:spPr>
        <p:txBody>
          <a:bodyPr>
            <a:normAutofit fontScale="90000"/>
          </a:bodyPr>
          <a:lstStyle/>
          <a:p>
            <a:r>
              <a:rPr lang="en-US" sz="3556" dirty="0" smtClean="0">
                <a:solidFill>
                  <a:schemeClr val="tx1"/>
                </a:solidFill>
                <a:latin typeface="Times New Roman"/>
              </a:rPr>
              <a:t>James Marcia’s “Identity Development Statuses”</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buNone/>
            </a:pPr>
            <a:r>
              <a:rPr lang="en-US" sz="2200" dirty="0" smtClean="0">
                <a:latin typeface="Times New Roman"/>
              </a:rPr>
              <a:t>Identity foreclosure status is when an individual has</a:t>
            </a:r>
          </a:p>
          <a:p>
            <a:pPr>
              <a:buNone/>
            </a:pPr>
            <a:r>
              <a:rPr lang="en-US" sz="2200" dirty="0" smtClean="0">
                <a:latin typeface="Times New Roman"/>
              </a:rPr>
              <a:t>committed to an identity absent of identity exploration</a:t>
            </a:r>
          </a:p>
          <a:p>
            <a:pPr>
              <a:buNone/>
            </a:pPr>
            <a:r>
              <a:rPr lang="en-US" sz="2200" dirty="0" smtClean="0">
                <a:latin typeface="Times New Roman"/>
              </a:rPr>
              <a:t>(may result from parental expectations or those of other</a:t>
            </a:r>
          </a:p>
          <a:p>
            <a:pPr>
              <a:buNone/>
            </a:pPr>
            <a:r>
              <a:rPr lang="en-US" sz="2200" dirty="0" smtClean="0">
                <a:latin typeface="Times New Roman"/>
              </a:rPr>
              <a:t>social authorities).  Identity diffusion status is when an</a:t>
            </a:r>
          </a:p>
          <a:p>
            <a:pPr>
              <a:buNone/>
            </a:pPr>
            <a:r>
              <a:rPr lang="en-US" sz="2200" dirty="0" smtClean="0">
                <a:latin typeface="Times New Roman"/>
              </a:rPr>
              <a:t>individual has neither experienced a period of identity</a:t>
            </a:r>
          </a:p>
          <a:p>
            <a:pPr>
              <a:buNone/>
            </a:pPr>
            <a:r>
              <a:rPr lang="en-US" sz="2200" dirty="0" smtClean="0">
                <a:latin typeface="Times New Roman"/>
              </a:rPr>
              <a:t>exploration nor made an identity commitment (may</a:t>
            </a:r>
          </a:p>
          <a:p>
            <a:pPr>
              <a:buNone/>
            </a:pPr>
            <a:r>
              <a:rPr lang="en-US" sz="2200" dirty="0" smtClean="0">
                <a:latin typeface="Times New Roman"/>
              </a:rPr>
              <a:t>experience non-discriminatory changes in occupational</a:t>
            </a:r>
          </a:p>
          <a:p>
            <a:pPr>
              <a:buNone/>
            </a:pPr>
            <a:r>
              <a:rPr lang="en-US" sz="2200" dirty="0" smtClean="0">
                <a:latin typeface="Times New Roman"/>
              </a:rPr>
              <a:t>choice).  The identity moratorium status can be described as</a:t>
            </a:r>
          </a:p>
          <a:p>
            <a:pPr>
              <a:buNone/>
            </a:pPr>
            <a:r>
              <a:rPr lang="en-US" sz="2200" dirty="0" smtClean="0">
                <a:latin typeface="Times New Roman"/>
              </a:rPr>
              <a:t>a period in which an individual is actively exploring</a:t>
            </a:r>
          </a:p>
          <a:p>
            <a:pPr>
              <a:buNone/>
            </a:pPr>
            <a:r>
              <a:rPr lang="en-US" sz="2200" dirty="0" smtClean="0">
                <a:latin typeface="Times New Roman"/>
              </a:rPr>
              <a:t>different identities, but has not made a commitment to one. </a:t>
            </a:r>
          </a:p>
          <a:p>
            <a:pPr>
              <a:buNone/>
            </a:pPr>
            <a:r>
              <a:rPr lang="en-US" sz="2200" dirty="0" smtClean="0">
                <a:latin typeface="Times New Roman"/>
              </a:rPr>
              <a:t>						         (Marcia, 1966)</a:t>
            </a:r>
            <a:endParaRPr lang="en-US" sz="2200" dirty="0">
              <a:latin typeface="Times New Roman"/>
            </a:endParaRPr>
          </a:p>
        </p:txBody>
      </p:sp>
    </p:spTree>
    <p:extLst>
      <p:ext uri="{BB962C8B-B14F-4D97-AF65-F5344CB8AC3E}">
        <p14:creationId xmlns:p14="http://schemas.microsoft.com/office/powerpoint/2010/main" val="3202151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048" y="733560"/>
            <a:ext cx="8229600" cy="1066800"/>
          </a:xfrm>
        </p:spPr>
        <p:txBody>
          <a:bodyPr>
            <a:normAutofit/>
          </a:bodyPr>
          <a:lstStyle/>
          <a:p>
            <a:r>
              <a:rPr lang="en-US" sz="3200" dirty="0" smtClean="0">
                <a:solidFill>
                  <a:schemeClr val="tx1"/>
                </a:solidFill>
                <a:latin typeface="Times New Roman" panose="02020603050405020304" pitchFamily="18" charset="0"/>
                <a:cs typeface="Times New Roman" panose="02020603050405020304" pitchFamily="18" charset="0"/>
              </a:rPr>
              <a:t>Pilot Study</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None/>
            </a:pPr>
            <a:r>
              <a:rPr lang="en-US" sz="2200" dirty="0" smtClean="0">
                <a:latin typeface="Times New Roman" panose="02020603050405020304" pitchFamily="18" charset="0"/>
                <a:cs typeface="Times New Roman" panose="02020603050405020304" pitchFamily="18" charset="0"/>
              </a:rPr>
              <a:t>   While the primary research involves exploring the identity moratorium status; this pilot test explored the identity statuses foreclosure and diffusion in an attempt to create backdrop for the primary research.  The researcher sought to examine participant responses through the perspective of Erikson’s assertion that individuals that have not successfully progressed through the stage of “identity versus role-confusion” might experience difficulties choosing and maintaining an occupational identity. </a:t>
            </a:r>
          </a:p>
          <a:p>
            <a:pPr>
              <a:buNone/>
            </a:pPr>
            <a:endParaRPr lang="en-US" sz="2200" dirty="0">
              <a:latin typeface="Times New Roman" panose="02020603050405020304" pitchFamily="18" charset="0"/>
              <a:cs typeface="Times New Roman" panose="02020603050405020304" pitchFamily="18" charset="0"/>
            </a:endParaRPr>
          </a:p>
          <a:p>
            <a:pPr>
              <a:buNone/>
            </a:pPr>
            <a:r>
              <a:rPr lang="en-US" sz="2200" dirty="0" smtClean="0">
                <a:latin typeface="Times New Roman" panose="02020603050405020304" pitchFamily="18" charset="0"/>
                <a:cs typeface="Times New Roman" panose="02020603050405020304" pitchFamily="18" charset="0"/>
              </a:rPr>
              <a:t>							         (Erikson, 1950) </a:t>
            </a:r>
          </a:p>
        </p:txBody>
      </p:sp>
    </p:spTree>
    <p:extLst>
      <p:ext uri="{BB962C8B-B14F-4D97-AF65-F5344CB8AC3E}">
        <p14:creationId xmlns:p14="http://schemas.microsoft.com/office/powerpoint/2010/main" val="397223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36" y="733560"/>
            <a:ext cx="8229600" cy="1066800"/>
          </a:xfrm>
        </p:spPr>
        <p:txBody>
          <a:bodyPr>
            <a:normAutofit/>
          </a:bodyPr>
          <a:lstStyle/>
          <a:p>
            <a:r>
              <a:rPr lang="en-US" sz="3200" dirty="0" smtClean="0">
                <a:solidFill>
                  <a:schemeClr val="tx1"/>
                </a:solidFill>
                <a:latin typeface="Times New Roman"/>
              </a:rPr>
              <a:t>Conceptual Model</a:t>
            </a:r>
            <a:endParaRPr lang="en-US" sz="3200" dirty="0">
              <a:solidFill>
                <a:schemeClr val="tx1"/>
              </a:solidFill>
              <a:latin typeface="Times New Roman"/>
            </a:endParaRPr>
          </a:p>
        </p:txBody>
      </p:sp>
      <p:sp>
        <p:nvSpPr>
          <p:cNvPr id="3" name="Content Placeholder 2"/>
          <p:cNvSpPr>
            <a:spLocks noGrp="1"/>
          </p:cNvSpPr>
          <p:nvPr>
            <p:ph idx="1"/>
          </p:nvPr>
        </p:nvSpPr>
        <p:spPr/>
        <p:txBody>
          <a:bodyPr>
            <a:normAutofit/>
          </a:bodyPr>
          <a:lstStyle/>
          <a:p>
            <a:pPr>
              <a:buNone/>
            </a:pPr>
            <a:r>
              <a:rPr lang="en-US" dirty="0" smtClean="0"/>
              <a:t>   </a:t>
            </a:r>
          </a:p>
        </p:txBody>
      </p:sp>
      <p:graphicFrame>
        <p:nvGraphicFramePr>
          <p:cNvPr id="4" name="D 1"/>
          <p:cNvGraphicFramePr/>
          <p:nvPr/>
        </p:nvGraphicFramePr>
        <p:xfrm>
          <a:off x="641459" y="2249425"/>
          <a:ext cx="3771779" cy="37217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flipH="1">
            <a:off x="4964892" y="2540642"/>
            <a:ext cx="2604325" cy="3139321"/>
          </a:xfrm>
          <a:prstGeom prst="rect">
            <a:avLst/>
          </a:prstGeom>
          <a:noFill/>
        </p:spPr>
        <p:txBody>
          <a:bodyPr wrap="square" rtlCol="0">
            <a:spAutoFit/>
          </a:bodyPr>
          <a:lstStyle/>
          <a:p>
            <a:endParaRPr lang="en-US" dirty="0" smtClean="0">
              <a:latin typeface="Times New Roman"/>
            </a:endParaRPr>
          </a:p>
          <a:p>
            <a:r>
              <a:rPr lang="en-US" dirty="0" smtClean="0">
                <a:latin typeface="Times New Roman"/>
              </a:rPr>
              <a:t>Individuals in identity statuses foreclosure or diffusion during their transition period from high-school to college may experience difficulties choosing and or maintaining an occupational identity.  </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736" y="760856"/>
            <a:ext cx="8229600" cy="1066800"/>
          </a:xfrm>
        </p:spPr>
        <p:txBody>
          <a:bodyPr>
            <a:normAutofit/>
          </a:bodyPr>
          <a:lstStyle/>
          <a:p>
            <a:r>
              <a:rPr lang="en-US" sz="3200" dirty="0" smtClean="0">
                <a:solidFill>
                  <a:schemeClr val="tx1"/>
                </a:solidFill>
                <a:latin typeface="Times New Roman"/>
              </a:rPr>
              <a:t>Data Collection</a:t>
            </a:r>
            <a:endParaRPr lang="en-US" sz="3200" dirty="0">
              <a:solidFill>
                <a:schemeClr val="tx1"/>
              </a:solidFill>
              <a:latin typeface="Times New Roman"/>
            </a:endParaRPr>
          </a:p>
        </p:txBody>
      </p:sp>
      <p:sp>
        <p:nvSpPr>
          <p:cNvPr id="3" name="Content Placeholder 2"/>
          <p:cNvSpPr>
            <a:spLocks noGrp="1"/>
          </p:cNvSpPr>
          <p:nvPr>
            <p:ph idx="1"/>
          </p:nvPr>
        </p:nvSpPr>
        <p:spPr/>
        <p:txBody>
          <a:bodyPr/>
          <a:lstStyle/>
          <a:p>
            <a:r>
              <a:rPr lang="en-US" sz="2200" dirty="0" smtClean="0">
                <a:latin typeface="Times New Roman"/>
              </a:rPr>
              <a:t>Stratified Purposeful Sampling</a:t>
            </a:r>
          </a:p>
          <a:p>
            <a:r>
              <a:rPr lang="en-US" sz="2200" dirty="0" smtClean="0">
                <a:latin typeface="Times New Roman"/>
              </a:rPr>
              <a:t>Foreclosure and Diffusion Statuses</a:t>
            </a:r>
          </a:p>
          <a:p>
            <a:r>
              <a:rPr lang="en-US" sz="2200" dirty="0" smtClean="0">
                <a:latin typeface="Times New Roman"/>
              </a:rPr>
              <a:t>Three Individuals </a:t>
            </a:r>
            <a:r>
              <a:rPr lang="en-US" sz="2200" dirty="0" err="1" smtClean="0">
                <a:latin typeface="Times New Roman"/>
              </a:rPr>
              <a:t>w</a:t>
            </a:r>
            <a:r>
              <a:rPr lang="en-US" sz="2200" dirty="0" smtClean="0">
                <a:latin typeface="Times New Roman"/>
              </a:rPr>
              <a:t>/Characteristics</a:t>
            </a:r>
          </a:p>
          <a:p>
            <a:r>
              <a:rPr lang="en-US" sz="2200" dirty="0" smtClean="0">
                <a:latin typeface="Times New Roman"/>
              </a:rPr>
              <a:t>Semi-Structured Interviews</a:t>
            </a:r>
          </a:p>
          <a:p>
            <a:r>
              <a:rPr lang="en-US" sz="2200" dirty="0" smtClean="0">
                <a:latin typeface="Times New Roman"/>
              </a:rPr>
              <a:t>Two In-Person Interviews</a:t>
            </a:r>
          </a:p>
          <a:p>
            <a:r>
              <a:rPr lang="en-US" sz="2200" dirty="0" smtClean="0">
                <a:latin typeface="Times New Roman"/>
              </a:rPr>
              <a:t>One Phone Interview</a:t>
            </a:r>
          </a:p>
          <a:p>
            <a:r>
              <a:rPr lang="en-US" sz="2200" dirty="0" smtClean="0">
                <a:latin typeface="Times New Roman"/>
              </a:rPr>
              <a:t>Interview Notes </a:t>
            </a:r>
          </a:p>
          <a:p>
            <a:r>
              <a:rPr lang="en-US" sz="2200" dirty="0" smtClean="0">
                <a:latin typeface="Times New Roman"/>
              </a:rPr>
              <a:t>Audio Recordings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1530</TotalTime>
  <Words>1112</Words>
  <Application>Microsoft Office PowerPoint</Application>
  <PresentationFormat>On-screen Show (4:3)</PresentationFormat>
  <Paragraphs>154</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Georgia</vt:lpstr>
      <vt:lpstr>Times New Roman</vt:lpstr>
      <vt:lpstr>Trebuchet MS</vt:lpstr>
      <vt:lpstr>Wingdings 2</vt:lpstr>
      <vt:lpstr>Urban</vt:lpstr>
      <vt:lpstr>  James Marcia’s  Identity Development Statuses:  Implications for Career Counselors in Louisiana </vt:lpstr>
      <vt:lpstr>Presentation Description </vt:lpstr>
      <vt:lpstr>Erik Erikson’s “Identity vs. Role Confusion” </vt:lpstr>
      <vt:lpstr>Erik Erikson’s “Identity vs. Role Confusion” </vt:lpstr>
      <vt:lpstr>James Marcia’s “Identity Development Statuses” </vt:lpstr>
      <vt:lpstr>James Marcia’s “Identity Development Statuses” </vt:lpstr>
      <vt:lpstr>Pilot Study</vt:lpstr>
      <vt:lpstr>Conceptual Model</vt:lpstr>
      <vt:lpstr>Data Collection</vt:lpstr>
      <vt:lpstr>Pilot Results</vt:lpstr>
      <vt:lpstr>Pilot Results</vt:lpstr>
      <vt:lpstr>Pilot Results</vt:lpstr>
      <vt:lpstr>Pilot Results</vt:lpstr>
      <vt:lpstr>Louisiana’s Career Options Law </vt:lpstr>
      <vt:lpstr>Louisiana’s Career Options Law </vt:lpstr>
      <vt:lpstr>Implications for Louisiana Career Counselors </vt:lpstr>
      <vt:lpstr>Considerations for Louisiana Career Counselors </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James Marcia’s  Identity Development Statuses:  Implications for Counselors in Louisiana </dc:title>
  <dc:creator>Dwayne Jacobs</dc:creator>
  <cp:lastModifiedBy>Dwayne Jacobs</cp:lastModifiedBy>
  <cp:revision>23</cp:revision>
  <cp:lastPrinted>2012-10-04T21:50:25Z</cp:lastPrinted>
  <dcterms:created xsi:type="dcterms:W3CDTF">2013-01-29T02:44:32Z</dcterms:created>
  <dcterms:modified xsi:type="dcterms:W3CDTF">2013-04-15T18:52:33Z</dcterms:modified>
</cp:coreProperties>
</file>